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72" r:id="rId5"/>
    <p:sldMasterId id="2147483678" r:id="rId6"/>
    <p:sldMasterId id="2147483772" r:id="rId7"/>
    <p:sldMasterId id="2147483681" r:id="rId8"/>
    <p:sldMasterId id="2147483684" r:id="rId9"/>
    <p:sldMasterId id="2147483687" r:id="rId10"/>
    <p:sldMasterId id="2147483690" r:id="rId11"/>
    <p:sldMasterId id="2147483693" r:id="rId12"/>
    <p:sldMasterId id="2147483696" r:id="rId13"/>
    <p:sldMasterId id="2147483699" r:id="rId14"/>
    <p:sldMasterId id="2147483702" r:id="rId15"/>
    <p:sldMasterId id="2147483705" r:id="rId16"/>
    <p:sldMasterId id="2147483708" r:id="rId17"/>
    <p:sldMasterId id="2147483711" r:id="rId18"/>
    <p:sldMasterId id="2147483714" r:id="rId19"/>
    <p:sldMasterId id="2147483717" r:id="rId20"/>
    <p:sldMasterId id="2147483720" r:id="rId21"/>
    <p:sldMasterId id="2147483723" r:id="rId22"/>
    <p:sldMasterId id="2147483726" r:id="rId23"/>
    <p:sldMasterId id="2147483729" r:id="rId24"/>
    <p:sldMasterId id="2147483732" r:id="rId25"/>
    <p:sldMasterId id="2147483735" r:id="rId26"/>
    <p:sldMasterId id="2147483738" r:id="rId27"/>
    <p:sldMasterId id="2147483741" r:id="rId28"/>
    <p:sldMasterId id="2147483744" r:id="rId29"/>
    <p:sldMasterId id="2147483747" r:id="rId30"/>
    <p:sldMasterId id="2147483750" r:id="rId31"/>
  </p:sldMasterIdLst>
  <p:notesMasterIdLst>
    <p:notesMasterId r:id="rId71"/>
  </p:notesMasterIdLst>
  <p:sldIdLst>
    <p:sldId id="263" r:id="rId32"/>
    <p:sldId id="264" r:id="rId33"/>
    <p:sldId id="266" r:id="rId34"/>
    <p:sldId id="373"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374" r:id="rId60"/>
    <p:sldId id="376" r:id="rId61"/>
    <p:sldId id="377" r:id="rId62"/>
    <p:sldId id="375" r:id="rId63"/>
    <p:sldId id="379" r:id="rId64"/>
    <p:sldId id="380" r:id="rId65"/>
    <p:sldId id="378" r:id="rId66"/>
    <p:sldId id="381" r:id="rId67"/>
    <p:sldId id="384" r:id="rId68"/>
    <p:sldId id="257" r:id="rId69"/>
    <p:sldId id="383"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3B5D"/>
    <a:srgbClr val="00A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57DE14-6C06-4AC6-824C-9DC5E375B0C6}" v="110" dt="2024-04-23T18:25:51.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111" d="100"/>
          <a:sy n="111"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3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8" Type="http://schemas.openxmlformats.org/officeDocument/2006/relationships/slideMaster" Target="slideMasters/slideMaster5.xml"/><Relationship Id="rId51" Type="http://schemas.openxmlformats.org/officeDocument/2006/relationships/slide" Target="slides/slide20.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17.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510EA-D9A2-44DE-9DA8-D99988C203E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6807D20-C966-4A11-B70A-9D7698C515CC}">
      <dgm:prSet phldrT="[Text]"/>
      <dgm:spPr/>
      <dgm:t>
        <a:bodyPr/>
        <a:lstStyle/>
        <a:p>
          <a:r>
            <a:rPr lang="en-US" dirty="0"/>
            <a:t>Child and Family Health</a:t>
          </a:r>
        </a:p>
      </dgm:t>
    </dgm:pt>
    <dgm:pt modelId="{C39A5058-9AEA-4B58-9E7E-7B579C10E960}" type="parTrans" cxnId="{25870AC5-8E12-482A-904E-7485AD846758}">
      <dgm:prSet/>
      <dgm:spPr/>
      <dgm:t>
        <a:bodyPr/>
        <a:lstStyle/>
        <a:p>
          <a:endParaRPr lang="en-US"/>
        </a:p>
      </dgm:t>
    </dgm:pt>
    <dgm:pt modelId="{CF2520C7-B6F4-4F52-892A-4D1F30B7DD22}" type="sibTrans" cxnId="{25870AC5-8E12-482A-904E-7485AD846758}">
      <dgm:prSet/>
      <dgm:spPr/>
      <dgm:t>
        <a:bodyPr/>
        <a:lstStyle/>
        <a:p>
          <a:endParaRPr lang="en-US"/>
        </a:p>
      </dgm:t>
    </dgm:pt>
    <dgm:pt modelId="{6B3CA54A-0C68-4B55-A1B1-9D761E707F7C}">
      <dgm:prSet phldrT="[Text]"/>
      <dgm:spPr>
        <a:solidFill>
          <a:schemeClr val="tx2"/>
        </a:solidFill>
      </dgm:spPr>
      <dgm:t>
        <a:bodyPr/>
        <a:lstStyle/>
        <a:p>
          <a:r>
            <a:rPr lang="en-US" dirty="0"/>
            <a:t>Stability &amp; Safety</a:t>
          </a:r>
        </a:p>
      </dgm:t>
    </dgm:pt>
    <dgm:pt modelId="{72444B6C-8C35-4AAD-B227-72A2B25DDCBE}" type="parTrans" cxnId="{ABEF60D3-41F1-4491-AE82-A8137F0FF070}">
      <dgm:prSet/>
      <dgm:spPr/>
      <dgm:t>
        <a:bodyPr/>
        <a:lstStyle/>
        <a:p>
          <a:endParaRPr lang="en-US"/>
        </a:p>
      </dgm:t>
    </dgm:pt>
    <dgm:pt modelId="{4C4E60DF-DF72-4CA2-BEED-8BCE70C9ABB6}" type="sibTrans" cxnId="{ABEF60D3-41F1-4491-AE82-A8137F0FF070}">
      <dgm:prSet/>
      <dgm:spPr/>
      <dgm:t>
        <a:bodyPr/>
        <a:lstStyle/>
        <a:p>
          <a:endParaRPr lang="en-US"/>
        </a:p>
      </dgm:t>
    </dgm:pt>
    <dgm:pt modelId="{CCC250A0-197A-48B8-85D3-A9274CF2BDA9}">
      <dgm:prSet phldrT="[Text]"/>
      <dgm:spPr>
        <a:solidFill>
          <a:schemeClr val="tx2"/>
        </a:solidFill>
      </dgm:spPr>
      <dgm:t>
        <a:bodyPr/>
        <a:lstStyle/>
        <a:p>
          <a:r>
            <a:rPr lang="en-US" dirty="0"/>
            <a:t>Housing &amp; Utilities</a:t>
          </a:r>
        </a:p>
      </dgm:t>
    </dgm:pt>
    <dgm:pt modelId="{2DE93E2F-9F73-4832-92AE-179483702464}" type="parTrans" cxnId="{ABBAB17C-DB3F-4B93-B16B-866BB0475D88}">
      <dgm:prSet/>
      <dgm:spPr/>
      <dgm:t>
        <a:bodyPr/>
        <a:lstStyle/>
        <a:p>
          <a:endParaRPr lang="en-US"/>
        </a:p>
      </dgm:t>
    </dgm:pt>
    <dgm:pt modelId="{A293EC16-AA92-4BEC-BC01-019F471FC52C}" type="sibTrans" cxnId="{ABBAB17C-DB3F-4B93-B16B-866BB0475D88}">
      <dgm:prSet/>
      <dgm:spPr/>
      <dgm:t>
        <a:bodyPr/>
        <a:lstStyle/>
        <a:p>
          <a:endParaRPr lang="en-US"/>
        </a:p>
      </dgm:t>
    </dgm:pt>
    <dgm:pt modelId="{58F707FE-6D37-4173-8788-73EAE08657CE}">
      <dgm:prSet phldrT="[Text]"/>
      <dgm:spPr>
        <a:solidFill>
          <a:schemeClr val="tx2"/>
        </a:solidFill>
      </dgm:spPr>
      <dgm:t>
        <a:bodyPr/>
        <a:lstStyle/>
        <a:p>
          <a:r>
            <a:rPr lang="en-US" dirty="0"/>
            <a:t>Food</a:t>
          </a:r>
        </a:p>
      </dgm:t>
    </dgm:pt>
    <dgm:pt modelId="{12767B63-4E40-4A0A-ABE4-594CA180DA87}" type="parTrans" cxnId="{AC7838C2-4B06-44DE-BFCD-685BBF2E052A}">
      <dgm:prSet/>
      <dgm:spPr/>
      <dgm:t>
        <a:bodyPr/>
        <a:lstStyle/>
        <a:p>
          <a:endParaRPr lang="en-US"/>
        </a:p>
      </dgm:t>
    </dgm:pt>
    <dgm:pt modelId="{2DB1D3DE-9F06-4BE6-89E4-6B560E8C9523}" type="sibTrans" cxnId="{AC7838C2-4B06-44DE-BFCD-685BBF2E052A}">
      <dgm:prSet/>
      <dgm:spPr/>
      <dgm:t>
        <a:bodyPr/>
        <a:lstStyle/>
        <a:p>
          <a:endParaRPr lang="en-US"/>
        </a:p>
      </dgm:t>
    </dgm:pt>
    <dgm:pt modelId="{1BD3B0F0-35A9-476B-A0EE-70A5E763D7D0}">
      <dgm:prSet phldrT="[Text]"/>
      <dgm:spPr>
        <a:solidFill>
          <a:schemeClr val="tx2"/>
        </a:solidFill>
      </dgm:spPr>
      <dgm:t>
        <a:bodyPr/>
        <a:lstStyle/>
        <a:p>
          <a:r>
            <a:rPr lang="en-US" dirty="0"/>
            <a:t>Healthcare Access</a:t>
          </a:r>
        </a:p>
      </dgm:t>
    </dgm:pt>
    <dgm:pt modelId="{AB171E1B-308E-4E85-9838-E08F6873EFB8}" type="parTrans" cxnId="{7FCD17C5-8AFE-498B-B8A7-B9C2512767DE}">
      <dgm:prSet/>
      <dgm:spPr/>
      <dgm:t>
        <a:bodyPr/>
        <a:lstStyle/>
        <a:p>
          <a:endParaRPr lang="en-US"/>
        </a:p>
      </dgm:t>
    </dgm:pt>
    <dgm:pt modelId="{CD953880-F655-4E5D-9BCB-DBB1C2A4398D}" type="sibTrans" cxnId="{7FCD17C5-8AFE-498B-B8A7-B9C2512767DE}">
      <dgm:prSet/>
      <dgm:spPr/>
      <dgm:t>
        <a:bodyPr/>
        <a:lstStyle/>
        <a:p>
          <a:endParaRPr lang="en-US"/>
        </a:p>
      </dgm:t>
    </dgm:pt>
    <dgm:pt modelId="{E055D361-EA31-4D18-A2B7-05BEE237FFEE}">
      <dgm:prSet phldrT="[Text]"/>
      <dgm:spPr>
        <a:solidFill>
          <a:schemeClr val="tx2"/>
        </a:solidFill>
      </dgm:spPr>
      <dgm:t>
        <a:bodyPr/>
        <a:lstStyle/>
        <a:p>
          <a:r>
            <a:rPr lang="en-US" dirty="0"/>
            <a:t>Employment &amp; Income</a:t>
          </a:r>
        </a:p>
      </dgm:t>
    </dgm:pt>
    <dgm:pt modelId="{B644B626-34CD-4B39-BB22-56FBDB9672D8}" type="parTrans" cxnId="{8F05827B-9985-4E78-B21C-B24D8C4F1F23}">
      <dgm:prSet/>
      <dgm:spPr/>
      <dgm:t>
        <a:bodyPr/>
        <a:lstStyle/>
        <a:p>
          <a:endParaRPr lang="en-US"/>
        </a:p>
      </dgm:t>
    </dgm:pt>
    <dgm:pt modelId="{C82D7D69-68BF-4ACA-A7E1-90918540B921}" type="sibTrans" cxnId="{8F05827B-9985-4E78-B21C-B24D8C4F1F23}">
      <dgm:prSet/>
      <dgm:spPr/>
      <dgm:t>
        <a:bodyPr/>
        <a:lstStyle/>
        <a:p>
          <a:endParaRPr lang="en-US"/>
        </a:p>
      </dgm:t>
    </dgm:pt>
    <dgm:pt modelId="{385EDF3C-C998-47E1-ADFF-C49600B8264C}">
      <dgm:prSet phldrT="[Text]"/>
      <dgm:spPr>
        <a:solidFill>
          <a:schemeClr val="tx2"/>
        </a:solidFill>
      </dgm:spPr>
      <dgm:t>
        <a:bodyPr/>
        <a:lstStyle/>
        <a:p>
          <a:r>
            <a:rPr lang="en-US" dirty="0"/>
            <a:t>School Discipline &amp; Special Education</a:t>
          </a:r>
        </a:p>
      </dgm:t>
    </dgm:pt>
    <dgm:pt modelId="{BCC74320-AE50-47F8-9670-F2CFAB8BB17A}" type="parTrans" cxnId="{53B15220-4095-451D-8D3B-6C38DDB25C81}">
      <dgm:prSet/>
      <dgm:spPr/>
      <dgm:t>
        <a:bodyPr/>
        <a:lstStyle/>
        <a:p>
          <a:endParaRPr lang="en-US"/>
        </a:p>
      </dgm:t>
    </dgm:pt>
    <dgm:pt modelId="{E6782BE2-2567-496B-99C5-AEF64DDA9DE2}" type="sibTrans" cxnId="{53B15220-4095-451D-8D3B-6C38DDB25C81}">
      <dgm:prSet/>
      <dgm:spPr/>
      <dgm:t>
        <a:bodyPr/>
        <a:lstStyle/>
        <a:p>
          <a:endParaRPr lang="en-US"/>
        </a:p>
      </dgm:t>
    </dgm:pt>
    <dgm:pt modelId="{F41F39A1-7293-47E2-993D-5D3288D5BFC8}">
      <dgm:prSet phldrT="[Text]"/>
      <dgm:spPr/>
      <dgm:t>
        <a:bodyPr/>
        <a:lstStyle/>
        <a:p>
          <a:endParaRPr lang="en-US" dirty="0"/>
        </a:p>
      </dgm:t>
    </dgm:pt>
    <dgm:pt modelId="{31FDD9D0-75A9-4FEC-A401-20EBC1ED8D9A}" type="parTrans" cxnId="{71E50F2B-29FB-4A8E-A47A-608A80D76E36}">
      <dgm:prSet/>
      <dgm:spPr/>
      <dgm:t>
        <a:bodyPr/>
        <a:lstStyle/>
        <a:p>
          <a:endParaRPr lang="en-US"/>
        </a:p>
      </dgm:t>
    </dgm:pt>
    <dgm:pt modelId="{7C58B26F-2A0C-451B-8869-1ABD44682914}" type="sibTrans" cxnId="{71E50F2B-29FB-4A8E-A47A-608A80D76E36}">
      <dgm:prSet/>
      <dgm:spPr/>
      <dgm:t>
        <a:bodyPr/>
        <a:lstStyle/>
        <a:p>
          <a:endParaRPr lang="en-US"/>
        </a:p>
      </dgm:t>
    </dgm:pt>
    <dgm:pt modelId="{65395EDD-73B5-47EE-B046-34EA11209DF8}">
      <dgm:prSet phldrT="[Text]"/>
      <dgm:spPr/>
      <dgm:t>
        <a:bodyPr/>
        <a:lstStyle/>
        <a:p>
          <a:endParaRPr lang="en-US"/>
        </a:p>
      </dgm:t>
    </dgm:pt>
    <dgm:pt modelId="{92A463F3-5740-44F7-8DEF-80CB9A3D45ED}" type="parTrans" cxnId="{E152CB8C-FFAF-45AF-9855-18D3C66AC0F4}">
      <dgm:prSet/>
      <dgm:spPr/>
      <dgm:t>
        <a:bodyPr/>
        <a:lstStyle/>
        <a:p>
          <a:endParaRPr lang="en-US"/>
        </a:p>
      </dgm:t>
    </dgm:pt>
    <dgm:pt modelId="{9A3C0594-AF64-4D6A-8BAF-6D617DF4D4D7}" type="sibTrans" cxnId="{E152CB8C-FFAF-45AF-9855-18D3C66AC0F4}">
      <dgm:prSet/>
      <dgm:spPr/>
      <dgm:t>
        <a:bodyPr/>
        <a:lstStyle/>
        <a:p>
          <a:endParaRPr lang="en-US"/>
        </a:p>
      </dgm:t>
    </dgm:pt>
    <dgm:pt modelId="{0D2B3C09-EB8E-4678-9449-8FD188E47343}" type="pres">
      <dgm:prSet presAssocID="{A5B510EA-D9A2-44DE-9DA8-D99988C203EA}" presName="Name0" presStyleCnt="0">
        <dgm:presLayoutVars>
          <dgm:chMax val="1"/>
          <dgm:chPref val="1"/>
          <dgm:dir/>
          <dgm:animOne val="branch"/>
          <dgm:animLvl val="lvl"/>
        </dgm:presLayoutVars>
      </dgm:prSet>
      <dgm:spPr/>
    </dgm:pt>
    <dgm:pt modelId="{FEB31C83-F62C-4469-93BC-55A1996562A3}" type="pres">
      <dgm:prSet presAssocID="{F6807D20-C966-4A11-B70A-9D7698C515CC}" presName="Parent" presStyleLbl="node0" presStyleIdx="0" presStyleCnt="1">
        <dgm:presLayoutVars>
          <dgm:chMax val="6"/>
          <dgm:chPref val="6"/>
        </dgm:presLayoutVars>
      </dgm:prSet>
      <dgm:spPr/>
    </dgm:pt>
    <dgm:pt modelId="{FD2B9FC4-7C5C-483C-A180-393659DD3C9E}" type="pres">
      <dgm:prSet presAssocID="{6B3CA54A-0C68-4B55-A1B1-9D761E707F7C}" presName="Accent1" presStyleCnt="0"/>
      <dgm:spPr/>
    </dgm:pt>
    <dgm:pt modelId="{21A2611D-CF96-4F10-9DEA-B28D15169061}" type="pres">
      <dgm:prSet presAssocID="{6B3CA54A-0C68-4B55-A1B1-9D761E707F7C}" presName="Accent" presStyleLbl="bgShp" presStyleIdx="0" presStyleCnt="6"/>
      <dgm:spPr/>
    </dgm:pt>
    <dgm:pt modelId="{A4086384-DD96-4DFD-843A-A8F9BFADD770}" type="pres">
      <dgm:prSet presAssocID="{6B3CA54A-0C68-4B55-A1B1-9D761E707F7C}" presName="Child1" presStyleLbl="node1" presStyleIdx="0" presStyleCnt="6" custLinFactNeighborY="2872">
        <dgm:presLayoutVars>
          <dgm:chMax val="0"/>
          <dgm:chPref val="0"/>
          <dgm:bulletEnabled val="1"/>
        </dgm:presLayoutVars>
      </dgm:prSet>
      <dgm:spPr/>
    </dgm:pt>
    <dgm:pt modelId="{1505195A-68CF-4E38-ABAA-D50C388A460B}" type="pres">
      <dgm:prSet presAssocID="{CCC250A0-197A-48B8-85D3-A9274CF2BDA9}" presName="Accent2" presStyleCnt="0"/>
      <dgm:spPr/>
    </dgm:pt>
    <dgm:pt modelId="{F3B66E23-F1E2-4C8E-8D5D-E9B6BBA64E3F}" type="pres">
      <dgm:prSet presAssocID="{CCC250A0-197A-48B8-85D3-A9274CF2BDA9}" presName="Accent" presStyleLbl="bgShp" presStyleIdx="1" presStyleCnt="6"/>
      <dgm:spPr/>
    </dgm:pt>
    <dgm:pt modelId="{CF4C8D13-E6E7-4328-8449-1912370517F3}" type="pres">
      <dgm:prSet presAssocID="{CCC250A0-197A-48B8-85D3-A9274CF2BDA9}" presName="Child2" presStyleLbl="node1" presStyleIdx="1" presStyleCnt="6" custLinFactNeighborX="8754" custLinFactNeighborY="-25952">
        <dgm:presLayoutVars>
          <dgm:chMax val="0"/>
          <dgm:chPref val="0"/>
          <dgm:bulletEnabled val="1"/>
        </dgm:presLayoutVars>
      </dgm:prSet>
      <dgm:spPr/>
    </dgm:pt>
    <dgm:pt modelId="{89426603-C260-4F45-8B03-5E94429FC262}" type="pres">
      <dgm:prSet presAssocID="{58F707FE-6D37-4173-8788-73EAE08657CE}" presName="Accent3" presStyleCnt="0"/>
      <dgm:spPr/>
    </dgm:pt>
    <dgm:pt modelId="{CA3F9600-C40C-4615-B559-D79C0DC58425}" type="pres">
      <dgm:prSet presAssocID="{58F707FE-6D37-4173-8788-73EAE08657CE}" presName="Accent" presStyleLbl="bgShp" presStyleIdx="2" presStyleCnt="6"/>
      <dgm:spPr/>
    </dgm:pt>
    <dgm:pt modelId="{34AFF7EC-98C7-417C-9CB1-973F910438ED}" type="pres">
      <dgm:prSet presAssocID="{58F707FE-6D37-4173-8788-73EAE08657CE}" presName="Child3" presStyleLbl="node1" presStyleIdx="2" presStyleCnt="6" custLinFactNeighborX="23497" custLinFactNeighborY="-31557">
        <dgm:presLayoutVars>
          <dgm:chMax val="0"/>
          <dgm:chPref val="0"/>
          <dgm:bulletEnabled val="1"/>
        </dgm:presLayoutVars>
      </dgm:prSet>
      <dgm:spPr/>
    </dgm:pt>
    <dgm:pt modelId="{746B22C9-B0E0-40D4-B972-369C193C7B28}" type="pres">
      <dgm:prSet presAssocID="{1BD3B0F0-35A9-476B-A0EE-70A5E763D7D0}" presName="Accent4" presStyleCnt="0"/>
      <dgm:spPr/>
    </dgm:pt>
    <dgm:pt modelId="{D96BD23A-54D5-4569-ABD5-A6A381BA2748}" type="pres">
      <dgm:prSet presAssocID="{1BD3B0F0-35A9-476B-A0EE-70A5E763D7D0}" presName="Accent" presStyleLbl="bgShp" presStyleIdx="3" presStyleCnt="6"/>
      <dgm:spPr/>
    </dgm:pt>
    <dgm:pt modelId="{545D78E6-47C6-405B-B90A-686C045F0CEB}" type="pres">
      <dgm:prSet presAssocID="{1BD3B0F0-35A9-476B-A0EE-70A5E763D7D0}" presName="Child4" presStyleLbl="node1" presStyleIdx="3" presStyleCnt="6" custLinFactNeighborX="57771" custLinFactNeighborY="-3">
        <dgm:presLayoutVars>
          <dgm:chMax val="0"/>
          <dgm:chPref val="0"/>
          <dgm:bulletEnabled val="1"/>
        </dgm:presLayoutVars>
      </dgm:prSet>
      <dgm:spPr/>
    </dgm:pt>
    <dgm:pt modelId="{5A8042CA-CD38-4362-A849-3577A664C176}" type="pres">
      <dgm:prSet presAssocID="{E055D361-EA31-4D18-A2B7-05BEE237FFEE}" presName="Accent5" presStyleCnt="0"/>
      <dgm:spPr/>
    </dgm:pt>
    <dgm:pt modelId="{08F49AF0-034E-45BF-BA73-9263A1A44127}" type="pres">
      <dgm:prSet presAssocID="{E055D361-EA31-4D18-A2B7-05BEE237FFEE}" presName="Accent" presStyleLbl="bgShp" presStyleIdx="4" presStyleCnt="6"/>
      <dgm:spPr/>
    </dgm:pt>
    <dgm:pt modelId="{E778D86F-97A5-4BE6-9B01-F61FBFD989E6}" type="pres">
      <dgm:prSet presAssocID="{E055D361-EA31-4D18-A2B7-05BEE237FFEE}" presName="Child5" presStyleLbl="node1" presStyleIdx="4" presStyleCnt="6" custLinFactNeighborX="-19926" custLinFactNeighborY="-32160">
        <dgm:presLayoutVars>
          <dgm:chMax val="0"/>
          <dgm:chPref val="0"/>
          <dgm:bulletEnabled val="1"/>
        </dgm:presLayoutVars>
      </dgm:prSet>
      <dgm:spPr/>
    </dgm:pt>
    <dgm:pt modelId="{530DBCED-C947-4D54-80A5-BC5A589BB9BE}" type="pres">
      <dgm:prSet presAssocID="{385EDF3C-C998-47E1-ADFF-C49600B8264C}" presName="Accent6" presStyleCnt="0"/>
      <dgm:spPr/>
    </dgm:pt>
    <dgm:pt modelId="{456E2A83-04CC-42C7-BE93-145D651D3F25}" type="pres">
      <dgm:prSet presAssocID="{385EDF3C-C998-47E1-ADFF-C49600B8264C}" presName="Accent" presStyleLbl="bgShp" presStyleIdx="5" presStyleCnt="6"/>
      <dgm:spPr/>
    </dgm:pt>
    <dgm:pt modelId="{8F17DD74-193D-4DF1-8B6B-60BE7D1B2768}" type="pres">
      <dgm:prSet presAssocID="{385EDF3C-C998-47E1-ADFF-C49600B8264C}" presName="Child6" presStyleLbl="node1" presStyleIdx="5" presStyleCnt="6" custLinFactNeighborX="-419" custLinFactNeighborY="-22532">
        <dgm:presLayoutVars>
          <dgm:chMax val="0"/>
          <dgm:chPref val="0"/>
          <dgm:bulletEnabled val="1"/>
        </dgm:presLayoutVars>
      </dgm:prSet>
      <dgm:spPr/>
    </dgm:pt>
  </dgm:ptLst>
  <dgm:cxnLst>
    <dgm:cxn modelId="{AC25F71D-804C-4312-A598-69A425235B6C}" type="presOf" srcId="{F6807D20-C966-4A11-B70A-9D7698C515CC}" destId="{FEB31C83-F62C-4469-93BC-55A1996562A3}" srcOrd="0" destOrd="0" presId="urn:microsoft.com/office/officeart/2011/layout/HexagonRadial"/>
    <dgm:cxn modelId="{53B15220-4095-451D-8D3B-6C38DDB25C81}" srcId="{F6807D20-C966-4A11-B70A-9D7698C515CC}" destId="{385EDF3C-C998-47E1-ADFF-C49600B8264C}" srcOrd="5" destOrd="0" parTransId="{BCC74320-AE50-47F8-9670-F2CFAB8BB17A}" sibTransId="{E6782BE2-2567-496B-99C5-AEF64DDA9DE2}"/>
    <dgm:cxn modelId="{71E50F2B-29FB-4A8E-A47A-608A80D76E36}" srcId="{A5B510EA-D9A2-44DE-9DA8-D99988C203EA}" destId="{F41F39A1-7293-47E2-993D-5D3288D5BFC8}" srcOrd="1" destOrd="0" parTransId="{31FDD9D0-75A9-4FEC-A401-20EBC1ED8D9A}" sibTransId="{7C58B26F-2A0C-451B-8869-1ABD44682914}"/>
    <dgm:cxn modelId="{2BBB4348-0044-48A9-8A3F-BE51426CD8C7}" type="presOf" srcId="{CCC250A0-197A-48B8-85D3-A9274CF2BDA9}" destId="{CF4C8D13-E6E7-4328-8449-1912370517F3}" srcOrd="0" destOrd="0" presId="urn:microsoft.com/office/officeart/2011/layout/HexagonRadial"/>
    <dgm:cxn modelId="{EF89A349-AC80-40A1-B74B-4579D819BABC}" type="presOf" srcId="{58F707FE-6D37-4173-8788-73EAE08657CE}" destId="{34AFF7EC-98C7-417C-9CB1-973F910438ED}" srcOrd="0" destOrd="0" presId="urn:microsoft.com/office/officeart/2011/layout/HexagonRadial"/>
    <dgm:cxn modelId="{0FDD2573-1724-456E-A86A-79108327741D}" type="presOf" srcId="{E055D361-EA31-4D18-A2B7-05BEE237FFEE}" destId="{E778D86F-97A5-4BE6-9B01-F61FBFD989E6}" srcOrd="0" destOrd="0" presId="urn:microsoft.com/office/officeart/2011/layout/HexagonRadial"/>
    <dgm:cxn modelId="{8F05827B-9985-4E78-B21C-B24D8C4F1F23}" srcId="{F6807D20-C966-4A11-B70A-9D7698C515CC}" destId="{E055D361-EA31-4D18-A2B7-05BEE237FFEE}" srcOrd="4" destOrd="0" parTransId="{B644B626-34CD-4B39-BB22-56FBDB9672D8}" sibTransId="{C82D7D69-68BF-4ACA-A7E1-90918540B921}"/>
    <dgm:cxn modelId="{ABBAB17C-DB3F-4B93-B16B-866BB0475D88}" srcId="{F6807D20-C966-4A11-B70A-9D7698C515CC}" destId="{CCC250A0-197A-48B8-85D3-A9274CF2BDA9}" srcOrd="1" destOrd="0" parTransId="{2DE93E2F-9F73-4832-92AE-179483702464}" sibTransId="{A293EC16-AA92-4BEC-BC01-019F471FC52C}"/>
    <dgm:cxn modelId="{E152CB8C-FFAF-45AF-9855-18D3C66AC0F4}" srcId="{A5B510EA-D9A2-44DE-9DA8-D99988C203EA}" destId="{65395EDD-73B5-47EE-B046-34EA11209DF8}" srcOrd="2" destOrd="0" parTransId="{92A463F3-5740-44F7-8DEF-80CB9A3D45ED}" sibTransId="{9A3C0594-AF64-4D6A-8BAF-6D617DF4D4D7}"/>
    <dgm:cxn modelId="{3D9168A4-9692-43C0-8DDF-2D273F938403}" type="presOf" srcId="{385EDF3C-C998-47E1-ADFF-C49600B8264C}" destId="{8F17DD74-193D-4DF1-8B6B-60BE7D1B2768}" srcOrd="0" destOrd="0" presId="urn:microsoft.com/office/officeart/2011/layout/HexagonRadial"/>
    <dgm:cxn modelId="{55ACDCBB-1EE6-46FA-B249-32742DEB1BA4}" type="presOf" srcId="{1BD3B0F0-35A9-476B-A0EE-70A5E763D7D0}" destId="{545D78E6-47C6-405B-B90A-686C045F0CEB}" srcOrd="0" destOrd="0" presId="urn:microsoft.com/office/officeart/2011/layout/HexagonRadial"/>
    <dgm:cxn modelId="{AC7838C2-4B06-44DE-BFCD-685BBF2E052A}" srcId="{F6807D20-C966-4A11-B70A-9D7698C515CC}" destId="{58F707FE-6D37-4173-8788-73EAE08657CE}" srcOrd="2" destOrd="0" parTransId="{12767B63-4E40-4A0A-ABE4-594CA180DA87}" sibTransId="{2DB1D3DE-9F06-4BE6-89E4-6B560E8C9523}"/>
    <dgm:cxn modelId="{25870AC5-8E12-482A-904E-7485AD846758}" srcId="{A5B510EA-D9A2-44DE-9DA8-D99988C203EA}" destId="{F6807D20-C966-4A11-B70A-9D7698C515CC}" srcOrd="0" destOrd="0" parTransId="{C39A5058-9AEA-4B58-9E7E-7B579C10E960}" sibTransId="{CF2520C7-B6F4-4F52-892A-4D1F30B7DD22}"/>
    <dgm:cxn modelId="{7FCD17C5-8AFE-498B-B8A7-B9C2512767DE}" srcId="{F6807D20-C966-4A11-B70A-9D7698C515CC}" destId="{1BD3B0F0-35A9-476B-A0EE-70A5E763D7D0}" srcOrd="3" destOrd="0" parTransId="{AB171E1B-308E-4E85-9838-E08F6873EFB8}" sibTransId="{CD953880-F655-4E5D-9BCB-DBB1C2A4398D}"/>
    <dgm:cxn modelId="{ABEF60D3-41F1-4491-AE82-A8137F0FF070}" srcId="{F6807D20-C966-4A11-B70A-9D7698C515CC}" destId="{6B3CA54A-0C68-4B55-A1B1-9D761E707F7C}" srcOrd="0" destOrd="0" parTransId="{72444B6C-8C35-4AAD-B227-72A2B25DDCBE}" sibTransId="{4C4E60DF-DF72-4CA2-BEED-8BCE70C9ABB6}"/>
    <dgm:cxn modelId="{27CFB5E0-1894-439F-ACE7-0C780583F44A}" type="presOf" srcId="{6B3CA54A-0C68-4B55-A1B1-9D761E707F7C}" destId="{A4086384-DD96-4DFD-843A-A8F9BFADD770}" srcOrd="0" destOrd="0" presId="urn:microsoft.com/office/officeart/2011/layout/HexagonRadial"/>
    <dgm:cxn modelId="{7C5364FC-F6E0-4488-A9A1-C98310D61E18}" type="presOf" srcId="{A5B510EA-D9A2-44DE-9DA8-D99988C203EA}" destId="{0D2B3C09-EB8E-4678-9449-8FD188E47343}" srcOrd="0" destOrd="0" presId="urn:microsoft.com/office/officeart/2011/layout/HexagonRadial"/>
    <dgm:cxn modelId="{5EBEB6E7-BDC4-4A66-8BEB-B8BD73E315E3}" type="presParOf" srcId="{0D2B3C09-EB8E-4678-9449-8FD188E47343}" destId="{FEB31C83-F62C-4469-93BC-55A1996562A3}" srcOrd="0" destOrd="0" presId="urn:microsoft.com/office/officeart/2011/layout/HexagonRadial"/>
    <dgm:cxn modelId="{073B9553-BC88-49E4-876E-3705F3D118EF}" type="presParOf" srcId="{0D2B3C09-EB8E-4678-9449-8FD188E47343}" destId="{FD2B9FC4-7C5C-483C-A180-393659DD3C9E}" srcOrd="1" destOrd="0" presId="urn:microsoft.com/office/officeart/2011/layout/HexagonRadial"/>
    <dgm:cxn modelId="{3D4445B3-E10B-42A2-8AF5-BBF908436B94}" type="presParOf" srcId="{FD2B9FC4-7C5C-483C-A180-393659DD3C9E}" destId="{21A2611D-CF96-4F10-9DEA-B28D15169061}" srcOrd="0" destOrd="0" presId="urn:microsoft.com/office/officeart/2011/layout/HexagonRadial"/>
    <dgm:cxn modelId="{EAB81B05-796E-4B76-8945-848C92C33B97}" type="presParOf" srcId="{0D2B3C09-EB8E-4678-9449-8FD188E47343}" destId="{A4086384-DD96-4DFD-843A-A8F9BFADD770}" srcOrd="2" destOrd="0" presId="urn:microsoft.com/office/officeart/2011/layout/HexagonRadial"/>
    <dgm:cxn modelId="{00366497-B11C-4939-AFF9-1E394AD2DBB1}" type="presParOf" srcId="{0D2B3C09-EB8E-4678-9449-8FD188E47343}" destId="{1505195A-68CF-4E38-ABAA-D50C388A460B}" srcOrd="3" destOrd="0" presId="urn:microsoft.com/office/officeart/2011/layout/HexagonRadial"/>
    <dgm:cxn modelId="{BC72F975-1E67-436C-8E55-A0CF90861777}" type="presParOf" srcId="{1505195A-68CF-4E38-ABAA-D50C388A460B}" destId="{F3B66E23-F1E2-4C8E-8D5D-E9B6BBA64E3F}" srcOrd="0" destOrd="0" presId="urn:microsoft.com/office/officeart/2011/layout/HexagonRadial"/>
    <dgm:cxn modelId="{321BE5E7-7611-497C-BBC0-1A5F8C1A8FE7}" type="presParOf" srcId="{0D2B3C09-EB8E-4678-9449-8FD188E47343}" destId="{CF4C8D13-E6E7-4328-8449-1912370517F3}" srcOrd="4" destOrd="0" presId="urn:microsoft.com/office/officeart/2011/layout/HexagonRadial"/>
    <dgm:cxn modelId="{D120FF0E-4D69-4EFB-A651-406AF4801AED}" type="presParOf" srcId="{0D2B3C09-EB8E-4678-9449-8FD188E47343}" destId="{89426603-C260-4F45-8B03-5E94429FC262}" srcOrd="5" destOrd="0" presId="urn:microsoft.com/office/officeart/2011/layout/HexagonRadial"/>
    <dgm:cxn modelId="{234074B3-4F0D-4C1F-A039-F9B41CE85D89}" type="presParOf" srcId="{89426603-C260-4F45-8B03-5E94429FC262}" destId="{CA3F9600-C40C-4615-B559-D79C0DC58425}" srcOrd="0" destOrd="0" presId="urn:microsoft.com/office/officeart/2011/layout/HexagonRadial"/>
    <dgm:cxn modelId="{2C48B149-0E99-47D6-84C8-3770E1E59150}" type="presParOf" srcId="{0D2B3C09-EB8E-4678-9449-8FD188E47343}" destId="{34AFF7EC-98C7-417C-9CB1-973F910438ED}" srcOrd="6" destOrd="0" presId="urn:microsoft.com/office/officeart/2011/layout/HexagonRadial"/>
    <dgm:cxn modelId="{DB324E5B-2815-44BD-B71D-5F09561CB19A}" type="presParOf" srcId="{0D2B3C09-EB8E-4678-9449-8FD188E47343}" destId="{746B22C9-B0E0-40D4-B972-369C193C7B28}" srcOrd="7" destOrd="0" presId="urn:microsoft.com/office/officeart/2011/layout/HexagonRadial"/>
    <dgm:cxn modelId="{F9D69161-013A-4B10-89E1-DD54446B1A2A}" type="presParOf" srcId="{746B22C9-B0E0-40D4-B972-369C193C7B28}" destId="{D96BD23A-54D5-4569-ABD5-A6A381BA2748}" srcOrd="0" destOrd="0" presId="urn:microsoft.com/office/officeart/2011/layout/HexagonRadial"/>
    <dgm:cxn modelId="{0453F371-BE2C-4171-BE9E-31418105FF7D}" type="presParOf" srcId="{0D2B3C09-EB8E-4678-9449-8FD188E47343}" destId="{545D78E6-47C6-405B-B90A-686C045F0CEB}" srcOrd="8" destOrd="0" presId="urn:microsoft.com/office/officeart/2011/layout/HexagonRadial"/>
    <dgm:cxn modelId="{396FA485-482F-4C1D-AD72-AB4C1D6EAA75}" type="presParOf" srcId="{0D2B3C09-EB8E-4678-9449-8FD188E47343}" destId="{5A8042CA-CD38-4362-A849-3577A664C176}" srcOrd="9" destOrd="0" presId="urn:microsoft.com/office/officeart/2011/layout/HexagonRadial"/>
    <dgm:cxn modelId="{ECCB3B7D-7B05-4719-9EC0-BB9CE5111D16}" type="presParOf" srcId="{5A8042CA-CD38-4362-A849-3577A664C176}" destId="{08F49AF0-034E-45BF-BA73-9263A1A44127}" srcOrd="0" destOrd="0" presId="urn:microsoft.com/office/officeart/2011/layout/HexagonRadial"/>
    <dgm:cxn modelId="{B7F1D5BC-268B-4802-A577-DF26AF09CBF0}" type="presParOf" srcId="{0D2B3C09-EB8E-4678-9449-8FD188E47343}" destId="{E778D86F-97A5-4BE6-9B01-F61FBFD989E6}" srcOrd="10" destOrd="0" presId="urn:microsoft.com/office/officeart/2011/layout/HexagonRadial"/>
    <dgm:cxn modelId="{5FDCF75F-25CE-4719-BA7D-6A1CA46ED4EF}" type="presParOf" srcId="{0D2B3C09-EB8E-4678-9449-8FD188E47343}" destId="{530DBCED-C947-4D54-80A5-BC5A589BB9BE}" srcOrd="11" destOrd="0" presId="urn:microsoft.com/office/officeart/2011/layout/HexagonRadial"/>
    <dgm:cxn modelId="{C2403EF3-A5C0-46ED-A5BC-F98504D3DA10}" type="presParOf" srcId="{530DBCED-C947-4D54-80A5-BC5A589BB9BE}" destId="{456E2A83-04CC-42C7-BE93-145D651D3F25}" srcOrd="0" destOrd="0" presId="urn:microsoft.com/office/officeart/2011/layout/HexagonRadial"/>
    <dgm:cxn modelId="{228FAA77-A4D7-441C-A397-5B459F9EC6C4}" type="presParOf" srcId="{0D2B3C09-EB8E-4678-9449-8FD188E47343}" destId="{8F17DD74-193D-4DF1-8B6B-60BE7D1B2768}"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CC8A0F-EE8A-48E7-B8A0-F7514FBB3419}"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7D68BCA0-F76A-487D-8792-A3EC70D30305}">
      <dgm:prSet/>
      <dgm:spPr/>
      <dgm:t>
        <a:bodyPr/>
        <a:lstStyle/>
        <a:p>
          <a:r>
            <a:rPr lang="en-US" dirty="0"/>
            <a:t>STEP ONE:</a:t>
          </a:r>
          <a:br>
            <a:rPr lang="en-US" dirty="0"/>
          </a:br>
          <a:r>
            <a:rPr lang="en-US" dirty="0"/>
            <a:t>Has there has been medical improvement in the child's impairments? SSA defines medical improvement as any decrease in the medical severity of [the] impairment(s) which was present at the time of the most recent favorable decision . . .20 CFR 416.994a(c).</a:t>
          </a:r>
          <a:br>
            <a:rPr lang="en-US" dirty="0"/>
          </a:br>
          <a:r>
            <a:rPr lang="en-US" dirty="0"/>
            <a:t>If there has been NO medical improvement, the child is still disabled and entitled to benefits.</a:t>
          </a:r>
          <a:br>
            <a:rPr lang="en-US" dirty="0"/>
          </a:br>
          <a:r>
            <a:rPr lang="en-US" dirty="0"/>
            <a:t>If there has been medical improvement, go to STEP TWO.</a:t>
          </a:r>
        </a:p>
      </dgm:t>
    </dgm:pt>
    <dgm:pt modelId="{36CD23A3-2CD4-4546-8457-3B8716EE8FA0}" type="parTrans" cxnId="{813B29AA-81DC-4736-83E0-129EB9B069B2}">
      <dgm:prSet/>
      <dgm:spPr/>
      <dgm:t>
        <a:bodyPr/>
        <a:lstStyle/>
        <a:p>
          <a:endParaRPr lang="en-US"/>
        </a:p>
      </dgm:t>
    </dgm:pt>
    <dgm:pt modelId="{AD4FCA3B-602F-4D82-8117-28A1BA2C825E}" type="sibTrans" cxnId="{813B29AA-81DC-4736-83E0-129EB9B069B2}">
      <dgm:prSet/>
      <dgm:spPr/>
      <dgm:t>
        <a:bodyPr/>
        <a:lstStyle/>
        <a:p>
          <a:endParaRPr lang="en-US"/>
        </a:p>
      </dgm:t>
    </dgm:pt>
    <dgm:pt modelId="{D9F0AFEA-3F06-42EF-8F3E-FAEE70C48729}" type="pres">
      <dgm:prSet presAssocID="{11CC8A0F-EE8A-48E7-B8A0-F7514FBB3419}" presName="diagram" presStyleCnt="0">
        <dgm:presLayoutVars>
          <dgm:dir/>
          <dgm:resizeHandles val="exact"/>
        </dgm:presLayoutVars>
      </dgm:prSet>
      <dgm:spPr/>
    </dgm:pt>
    <dgm:pt modelId="{818486F2-3596-486C-ADF8-5E62E3C4FB6A}" type="pres">
      <dgm:prSet presAssocID="{7D68BCA0-F76A-487D-8792-A3EC70D30305}" presName="node" presStyleLbl="node1" presStyleIdx="0" presStyleCnt="1">
        <dgm:presLayoutVars>
          <dgm:bulletEnabled val="1"/>
        </dgm:presLayoutVars>
      </dgm:prSet>
      <dgm:spPr/>
    </dgm:pt>
  </dgm:ptLst>
  <dgm:cxnLst>
    <dgm:cxn modelId="{6504B5A7-F5F0-4BC4-BF83-7DA0921A5135}" type="presOf" srcId="{11CC8A0F-EE8A-48E7-B8A0-F7514FBB3419}" destId="{D9F0AFEA-3F06-42EF-8F3E-FAEE70C48729}" srcOrd="0" destOrd="0" presId="urn:microsoft.com/office/officeart/2005/8/layout/default"/>
    <dgm:cxn modelId="{813B29AA-81DC-4736-83E0-129EB9B069B2}" srcId="{11CC8A0F-EE8A-48E7-B8A0-F7514FBB3419}" destId="{7D68BCA0-F76A-487D-8792-A3EC70D30305}" srcOrd="0" destOrd="0" parTransId="{36CD23A3-2CD4-4546-8457-3B8716EE8FA0}" sibTransId="{AD4FCA3B-602F-4D82-8117-28A1BA2C825E}"/>
    <dgm:cxn modelId="{711FE8DF-0AA4-46D7-A303-20B7DA20BD45}" type="presOf" srcId="{7D68BCA0-F76A-487D-8792-A3EC70D30305}" destId="{818486F2-3596-486C-ADF8-5E62E3C4FB6A}" srcOrd="0" destOrd="0" presId="urn:microsoft.com/office/officeart/2005/8/layout/default"/>
    <dgm:cxn modelId="{6E8F833D-964C-4C3A-AB1F-DD6A00C49A6E}" type="presParOf" srcId="{D9F0AFEA-3F06-42EF-8F3E-FAEE70C48729}" destId="{818486F2-3596-486C-ADF8-5E62E3C4FB6A}"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CC8A0F-EE8A-48E7-B8A0-F7514FBB3419}"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7D68BCA0-F76A-487D-8792-A3EC70D30305}">
      <dgm:prSet/>
      <dgm:spPr/>
      <dgm:t>
        <a:bodyPr/>
        <a:lstStyle/>
        <a:p>
          <a:r>
            <a:rPr lang="en-US" altLang="en-US" dirty="0"/>
            <a:t>STEP TWO:</a:t>
          </a:r>
          <a:br>
            <a:rPr lang="en-US" altLang="en-US" dirty="0"/>
          </a:br>
          <a:r>
            <a:rPr lang="en-US" altLang="en-US" dirty="0"/>
            <a:t>If there has been medical improvement, SSA determines whether the impairment(s) the child had at the time of SSA's most recent favorable decision NOW meets or medically or functionally equals the severity of the listing it met at that time.</a:t>
          </a:r>
          <a:br>
            <a:rPr lang="en-US" altLang="en-US" dirty="0"/>
          </a:br>
          <a:r>
            <a:rPr lang="en-US" altLang="en-US" dirty="0"/>
            <a:t>If the current impairment(s) still meets or equals the original listing, the child remains disabled and benefits will continue.</a:t>
          </a:r>
          <a:br>
            <a:rPr lang="en-US" altLang="en-US" dirty="0"/>
          </a:br>
          <a:r>
            <a:rPr lang="en-US" altLang="en-US" dirty="0"/>
            <a:t>If there has been medical improvement and the child's impairment(s) no longer meets the listing that it met at the time of the last favorable decision, go on to STEP THREE</a:t>
          </a:r>
          <a:r>
            <a:rPr lang="en-US" dirty="0"/>
            <a:t>.</a:t>
          </a:r>
        </a:p>
      </dgm:t>
    </dgm:pt>
    <dgm:pt modelId="{36CD23A3-2CD4-4546-8457-3B8716EE8FA0}" type="parTrans" cxnId="{813B29AA-81DC-4736-83E0-129EB9B069B2}">
      <dgm:prSet/>
      <dgm:spPr/>
      <dgm:t>
        <a:bodyPr/>
        <a:lstStyle/>
        <a:p>
          <a:endParaRPr lang="en-US"/>
        </a:p>
      </dgm:t>
    </dgm:pt>
    <dgm:pt modelId="{AD4FCA3B-602F-4D82-8117-28A1BA2C825E}" type="sibTrans" cxnId="{813B29AA-81DC-4736-83E0-129EB9B069B2}">
      <dgm:prSet/>
      <dgm:spPr/>
      <dgm:t>
        <a:bodyPr/>
        <a:lstStyle/>
        <a:p>
          <a:endParaRPr lang="en-US"/>
        </a:p>
      </dgm:t>
    </dgm:pt>
    <dgm:pt modelId="{40540874-F012-401F-8B1E-88EE64ADE460}" type="pres">
      <dgm:prSet presAssocID="{11CC8A0F-EE8A-48E7-B8A0-F7514FBB3419}" presName="diagram" presStyleCnt="0">
        <dgm:presLayoutVars>
          <dgm:dir/>
          <dgm:resizeHandles val="exact"/>
        </dgm:presLayoutVars>
      </dgm:prSet>
      <dgm:spPr/>
    </dgm:pt>
    <dgm:pt modelId="{24CC92E8-4F6F-47A4-90E1-96C7610A1265}" type="pres">
      <dgm:prSet presAssocID="{7D68BCA0-F76A-487D-8792-A3EC70D30305}" presName="node" presStyleLbl="node1" presStyleIdx="0" presStyleCnt="1">
        <dgm:presLayoutVars>
          <dgm:bulletEnabled val="1"/>
        </dgm:presLayoutVars>
      </dgm:prSet>
      <dgm:spPr/>
    </dgm:pt>
  </dgm:ptLst>
  <dgm:cxnLst>
    <dgm:cxn modelId="{523F1B31-17DF-4569-B72C-486B4BF6F7D5}" type="presOf" srcId="{11CC8A0F-EE8A-48E7-B8A0-F7514FBB3419}" destId="{40540874-F012-401F-8B1E-88EE64ADE460}" srcOrd="0" destOrd="0" presId="urn:microsoft.com/office/officeart/2005/8/layout/default"/>
    <dgm:cxn modelId="{813B29AA-81DC-4736-83E0-129EB9B069B2}" srcId="{11CC8A0F-EE8A-48E7-B8A0-F7514FBB3419}" destId="{7D68BCA0-F76A-487D-8792-A3EC70D30305}" srcOrd="0" destOrd="0" parTransId="{36CD23A3-2CD4-4546-8457-3B8716EE8FA0}" sibTransId="{AD4FCA3B-602F-4D82-8117-28A1BA2C825E}"/>
    <dgm:cxn modelId="{990E3EEC-DA40-4E0D-8795-899E88391AAA}" type="presOf" srcId="{7D68BCA0-F76A-487D-8792-A3EC70D30305}" destId="{24CC92E8-4F6F-47A4-90E1-96C7610A1265}" srcOrd="0" destOrd="0" presId="urn:microsoft.com/office/officeart/2005/8/layout/default"/>
    <dgm:cxn modelId="{8185AD62-C027-4347-97C3-F6085C6B8A13}" type="presParOf" srcId="{40540874-F012-401F-8B1E-88EE64ADE460}" destId="{24CC92E8-4F6F-47A4-90E1-96C7610A1265}"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CC8A0F-EE8A-48E7-B8A0-F7514FBB3419}"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7D68BCA0-F76A-487D-8792-A3EC70D30305}">
      <dgm:prSet/>
      <dgm:spPr/>
      <dgm:t>
        <a:bodyPr/>
        <a:lstStyle/>
        <a:p>
          <a:r>
            <a:rPr lang="en-US" altLang="en-US" dirty="0"/>
            <a:t>STEP THREE:</a:t>
          </a:r>
          <a:br>
            <a:rPr lang="en-US" altLang="en-US" dirty="0"/>
          </a:br>
          <a:r>
            <a:rPr lang="en-US" altLang="en-US" dirty="0"/>
            <a:t>SSA must consider whether the child's impairment(s) is disabling under the new childhood disability standard, as it appears at 20 CFR 416.924.</a:t>
          </a:r>
          <a:br>
            <a:rPr lang="en-US" altLang="en-US" dirty="0"/>
          </a:br>
          <a:r>
            <a:rPr lang="en-US" altLang="en-US" dirty="0"/>
            <a:t>If the child's impairment(s) falls within the new childhood disability standard, disability benefits will continue.</a:t>
          </a:r>
          <a:br>
            <a:rPr lang="en-US" altLang="en-US" dirty="0"/>
          </a:br>
          <a:r>
            <a:rPr lang="en-US" altLang="en-US" dirty="0"/>
            <a:t>If it does not, disability will cease.</a:t>
          </a:r>
          <a:br>
            <a:rPr lang="en-US" altLang="en-US" dirty="0"/>
          </a:br>
          <a:r>
            <a:rPr lang="en-US" altLang="en-US" dirty="0"/>
            <a:t>In determining whether a child is currently disabled at STEP THREE, SSA conducts the following review:</a:t>
          </a:r>
          <a:endParaRPr lang="en-US" dirty="0"/>
        </a:p>
      </dgm:t>
    </dgm:pt>
    <dgm:pt modelId="{36CD23A3-2CD4-4546-8457-3B8716EE8FA0}" type="parTrans" cxnId="{813B29AA-81DC-4736-83E0-129EB9B069B2}">
      <dgm:prSet/>
      <dgm:spPr/>
      <dgm:t>
        <a:bodyPr/>
        <a:lstStyle/>
        <a:p>
          <a:endParaRPr lang="en-US"/>
        </a:p>
      </dgm:t>
    </dgm:pt>
    <dgm:pt modelId="{AD4FCA3B-602F-4D82-8117-28A1BA2C825E}" type="sibTrans" cxnId="{813B29AA-81DC-4736-83E0-129EB9B069B2}">
      <dgm:prSet/>
      <dgm:spPr/>
      <dgm:t>
        <a:bodyPr/>
        <a:lstStyle/>
        <a:p>
          <a:endParaRPr lang="en-US"/>
        </a:p>
      </dgm:t>
    </dgm:pt>
    <dgm:pt modelId="{D6457371-E007-4300-8D52-B89E52FF3750}" type="pres">
      <dgm:prSet presAssocID="{11CC8A0F-EE8A-48E7-B8A0-F7514FBB3419}" presName="diagram" presStyleCnt="0">
        <dgm:presLayoutVars>
          <dgm:dir/>
          <dgm:resizeHandles val="exact"/>
        </dgm:presLayoutVars>
      </dgm:prSet>
      <dgm:spPr/>
    </dgm:pt>
    <dgm:pt modelId="{F1F75C8D-082C-4D88-BD61-A5E9FD05454F}" type="pres">
      <dgm:prSet presAssocID="{7D68BCA0-F76A-487D-8792-A3EC70D30305}" presName="node" presStyleLbl="node1" presStyleIdx="0" presStyleCnt="1" custLinFactNeighborX="10098" custLinFactNeighborY="-2156">
        <dgm:presLayoutVars>
          <dgm:bulletEnabled val="1"/>
        </dgm:presLayoutVars>
      </dgm:prSet>
      <dgm:spPr/>
    </dgm:pt>
  </dgm:ptLst>
  <dgm:cxnLst>
    <dgm:cxn modelId="{88D45B85-5FCA-48E5-BC7B-DB357C5EF515}" type="presOf" srcId="{11CC8A0F-EE8A-48E7-B8A0-F7514FBB3419}" destId="{D6457371-E007-4300-8D52-B89E52FF3750}" srcOrd="0" destOrd="0" presId="urn:microsoft.com/office/officeart/2005/8/layout/default"/>
    <dgm:cxn modelId="{813B29AA-81DC-4736-83E0-129EB9B069B2}" srcId="{11CC8A0F-EE8A-48E7-B8A0-F7514FBB3419}" destId="{7D68BCA0-F76A-487D-8792-A3EC70D30305}" srcOrd="0" destOrd="0" parTransId="{36CD23A3-2CD4-4546-8457-3B8716EE8FA0}" sibTransId="{AD4FCA3B-602F-4D82-8117-28A1BA2C825E}"/>
    <dgm:cxn modelId="{CE2DE5CC-7D8A-495A-85BA-E65709E64A8F}" type="presOf" srcId="{7D68BCA0-F76A-487D-8792-A3EC70D30305}" destId="{F1F75C8D-082C-4D88-BD61-A5E9FD05454F}" srcOrd="0" destOrd="0" presId="urn:microsoft.com/office/officeart/2005/8/layout/default"/>
    <dgm:cxn modelId="{00AB74CD-5CDD-4DF1-A8E3-EF6AB1922639}" type="presParOf" srcId="{D6457371-E007-4300-8D52-B89E52FF3750}" destId="{F1F75C8D-082C-4D88-BD61-A5E9FD05454F}"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9A82E4E-E380-4950-A309-AA3D4579707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9871C0A-12C0-4CCF-8352-8C817659F73B}">
      <dgm:prSet/>
      <dgm:spPr/>
      <dgm:t>
        <a:bodyPr/>
        <a:lstStyle/>
        <a:p>
          <a:r>
            <a:rPr lang="en-US"/>
            <a:t>Does the child have a severe impairment?</a:t>
          </a:r>
          <a:br>
            <a:rPr lang="en-US"/>
          </a:br>
          <a:r>
            <a:rPr lang="en-US"/>
            <a:t>If yes, go on to next step.</a:t>
          </a:r>
          <a:br>
            <a:rPr lang="en-US"/>
          </a:br>
          <a:r>
            <a:rPr lang="en-US"/>
            <a:t>If no, the child is not disabled. </a:t>
          </a:r>
        </a:p>
      </dgm:t>
    </dgm:pt>
    <dgm:pt modelId="{E3BEFB73-3528-4B7A-9C7A-6943EBD66F58}" type="parTrans" cxnId="{726229B4-0715-442F-93D1-30D7FE5BF2B6}">
      <dgm:prSet/>
      <dgm:spPr/>
      <dgm:t>
        <a:bodyPr/>
        <a:lstStyle/>
        <a:p>
          <a:endParaRPr lang="en-US"/>
        </a:p>
      </dgm:t>
    </dgm:pt>
    <dgm:pt modelId="{86D24346-714F-465C-A7A3-3C92D35B3313}" type="sibTrans" cxnId="{726229B4-0715-442F-93D1-30D7FE5BF2B6}">
      <dgm:prSet/>
      <dgm:spPr/>
      <dgm:t>
        <a:bodyPr/>
        <a:lstStyle/>
        <a:p>
          <a:endParaRPr lang="en-US"/>
        </a:p>
      </dgm:t>
    </dgm:pt>
    <dgm:pt modelId="{688515A1-6253-4563-9757-EAD43B0D01FC}">
      <dgm:prSet/>
      <dgm:spPr/>
      <dgm:t>
        <a:bodyPr/>
        <a:lstStyle/>
        <a:p>
          <a:r>
            <a:rPr lang="en-US" dirty="0"/>
            <a:t>Does the child's impairment(s) meet or equal any of the current listed impairments?</a:t>
          </a:r>
          <a:br>
            <a:rPr lang="en-US" dirty="0"/>
          </a:br>
          <a:r>
            <a:rPr lang="en-US" dirty="0"/>
            <a:t>If yes, the child remains disabled.</a:t>
          </a:r>
          <a:br>
            <a:rPr lang="en-US" dirty="0"/>
          </a:br>
          <a:r>
            <a:rPr lang="en-US" dirty="0"/>
            <a:t>If no, go on to next step. </a:t>
          </a:r>
        </a:p>
      </dgm:t>
    </dgm:pt>
    <dgm:pt modelId="{9A31DCA9-2A9A-4399-9E4A-8EBC4D15FEC9}" type="parTrans" cxnId="{E53E11B9-BF7E-4F3F-9A83-D25F9270DA07}">
      <dgm:prSet/>
      <dgm:spPr/>
      <dgm:t>
        <a:bodyPr/>
        <a:lstStyle/>
        <a:p>
          <a:endParaRPr lang="en-US"/>
        </a:p>
      </dgm:t>
    </dgm:pt>
    <dgm:pt modelId="{AD675125-C977-45E0-9701-08F21C76E933}" type="sibTrans" cxnId="{E53E11B9-BF7E-4F3F-9A83-D25F9270DA07}">
      <dgm:prSet/>
      <dgm:spPr/>
      <dgm:t>
        <a:bodyPr/>
        <a:lstStyle/>
        <a:p>
          <a:endParaRPr lang="en-US"/>
        </a:p>
      </dgm:t>
    </dgm:pt>
    <dgm:pt modelId="{0752FA9A-5D0B-448F-9880-AF963CDC2637}">
      <dgm:prSet/>
      <dgm:spPr/>
      <dgm:t>
        <a:bodyPr/>
        <a:lstStyle/>
        <a:p>
          <a:r>
            <a:rPr lang="en-US"/>
            <a:t>Does the child's impairment functionally equal the severity of any listed impairment?</a:t>
          </a:r>
          <a:br>
            <a:rPr lang="en-US"/>
          </a:br>
          <a:r>
            <a:rPr lang="en-US"/>
            <a:t>If yes, the child is remains disabled.</a:t>
          </a:r>
          <a:br>
            <a:rPr lang="en-US"/>
          </a:br>
          <a:r>
            <a:rPr lang="en-US"/>
            <a:t>If no, the child is not disabled.</a:t>
          </a:r>
        </a:p>
      </dgm:t>
    </dgm:pt>
    <dgm:pt modelId="{5134DB95-9C89-4135-889F-D5CC8284B70C}" type="parTrans" cxnId="{1D14F889-41FF-4595-B967-775FAD0C5688}">
      <dgm:prSet/>
      <dgm:spPr/>
      <dgm:t>
        <a:bodyPr/>
        <a:lstStyle/>
        <a:p>
          <a:endParaRPr lang="en-US"/>
        </a:p>
      </dgm:t>
    </dgm:pt>
    <dgm:pt modelId="{FECD24CE-38FB-44AB-AF2F-10F5483105DF}" type="sibTrans" cxnId="{1D14F889-41FF-4595-B967-775FAD0C5688}">
      <dgm:prSet/>
      <dgm:spPr/>
      <dgm:t>
        <a:bodyPr/>
        <a:lstStyle/>
        <a:p>
          <a:endParaRPr lang="en-US"/>
        </a:p>
      </dgm:t>
    </dgm:pt>
    <dgm:pt modelId="{661F58E7-8E69-4EA4-8EBA-BA26C81B82CF}">
      <dgm:prSet/>
      <dgm:spPr/>
      <dgm:t>
        <a:bodyPr/>
        <a:lstStyle/>
        <a:p>
          <a:r>
            <a:rPr lang="en-US" dirty="0"/>
            <a:t>NOTE: There are a few exceptions in which disability may end, even if there has been no medical improvement. Advocates should review the regulations at 20 CFR 416.994a(e) and (f).</a:t>
          </a:r>
        </a:p>
      </dgm:t>
    </dgm:pt>
    <dgm:pt modelId="{328ABC1C-F9AE-44CE-B52C-35F8775F802B}" type="parTrans" cxnId="{EE9D476F-2ED1-4B32-8233-59E0F5C10D64}">
      <dgm:prSet/>
      <dgm:spPr/>
      <dgm:t>
        <a:bodyPr/>
        <a:lstStyle/>
        <a:p>
          <a:endParaRPr lang="en-US"/>
        </a:p>
      </dgm:t>
    </dgm:pt>
    <dgm:pt modelId="{2F7CF33A-12DC-4B22-81A0-1CF91E2AD1CB}" type="sibTrans" cxnId="{EE9D476F-2ED1-4B32-8233-59E0F5C10D64}">
      <dgm:prSet/>
      <dgm:spPr/>
      <dgm:t>
        <a:bodyPr/>
        <a:lstStyle/>
        <a:p>
          <a:endParaRPr lang="en-US"/>
        </a:p>
      </dgm:t>
    </dgm:pt>
    <dgm:pt modelId="{54B0B430-3355-450D-BB78-47ECB0ECAA20}" type="pres">
      <dgm:prSet presAssocID="{C9A82E4E-E380-4950-A309-AA3D45797072}" presName="linear" presStyleCnt="0">
        <dgm:presLayoutVars>
          <dgm:animLvl val="lvl"/>
          <dgm:resizeHandles val="exact"/>
        </dgm:presLayoutVars>
      </dgm:prSet>
      <dgm:spPr/>
    </dgm:pt>
    <dgm:pt modelId="{07370A6E-FE25-4AF6-A722-7DFC4228256A}" type="pres">
      <dgm:prSet presAssocID="{69871C0A-12C0-4CCF-8352-8C817659F73B}" presName="parentText" presStyleLbl="node1" presStyleIdx="0" presStyleCnt="4">
        <dgm:presLayoutVars>
          <dgm:chMax val="0"/>
          <dgm:bulletEnabled val="1"/>
        </dgm:presLayoutVars>
      </dgm:prSet>
      <dgm:spPr/>
    </dgm:pt>
    <dgm:pt modelId="{473D37A9-DD48-420D-9D50-41F7FAA813B5}" type="pres">
      <dgm:prSet presAssocID="{86D24346-714F-465C-A7A3-3C92D35B3313}" presName="spacer" presStyleCnt="0"/>
      <dgm:spPr/>
    </dgm:pt>
    <dgm:pt modelId="{7B449113-4E9C-4FA3-B266-CF89370230B6}" type="pres">
      <dgm:prSet presAssocID="{688515A1-6253-4563-9757-EAD43B0D01FC}" presName="parentText" presStyleLbl="node1" presStyleIdx="1" presStyleCnt="4">
        <dgm:presLayoutVars>
          <dgm:chMax val="0"/>
          <dgm:bulletEnabled val="1"/>
        </dgm:presLayoutVars>
      </dgm:prSet>
      <dgm:spPr/>
    </dgm:pt>
    <dgm:pt modelId="{95B5A5D7-283E-4F0F-8D36-6F72E6D6C426}" type="pres">
      <dgm:prSet presAssocID="{AD675125-C977-45E0-9701-08F21C76E933}" presName="spacer" presStyleCnt="0"/>
      <dgm:spPr/>
    </dgm:pt>
    <dgm:pt modelId="{80DE6D07-E7B4-4C24-B635-99B1C05A586B}" type="pres">
      <dgm:prSet presAssocID="{0752FA9A-5D0B-448F-9880-AF963CDC2637}" presName="parentText" presStyleLbl="node1" presStyleIdx="2" presStyleCnt="4">
        <dgm:presLayoutVars>
          <dgm:chMax val="0"/>
          <dgm:bulletEnabled val="1"/>
        </dgm:presLayoutVars>
      </dgm:prSet>
      <dgm:spPr/>
    </dgm:pt>
    <dgm:pt modelId="{566D2D1A-4E9D-48D6-9D1C-3C82A1028822}" type="pres">
      <dgm:prSet presAssocID="{FECD24CE-38FB-44AB-AF2F-10F5483105DF}" presName="spacer" presStyleCnt="0"/>
      <dgm:spPr/>
    </dgm:pt>
    <dgm:pt modelId="{9E4862A1-D9AC-46EE-A176-3B6D7CCC9549}" type="pres">
      <dgm:prSet presAssocID="{661F58E7-8E69-4EA4-8EBA-BA26C81B82CF}" presName="parentText" presStyleLbl="node1" presStyleIdx="3" presStyleCnt="4">
        <dgm:presLayoutVars>
          <dgm:chMax val="0"/>
          <dgm:bulletEnabled val="1"/>
        </dgm:presLayoutVars>
      </dgm:prSet>
      <dgm:spPr/>
    </dgm:pt>
  </dgm:ptLst>
  <dgm:cxnLst>
    <dgm:cxn modelId="{A0E34616-4ED4-4B97-BC49-58F17C3DC02C}" type="presOf" srcId="{661F58E7-8E69-4EA4-8EBA-BA26C81B82CF}" destId="{9E4862A1-D9AC-46EE-A176-3B6D7CCC9549}" srcOrd="0" destOrd="0" presId="urn:microsoft.com/office/officeart/2005/8/layout/vList2"/>
    <dgm:cxn modelId="{45811A1A-AB2E-4945-8360-EC3666073C3E}" type="presOf" srcId="{0752FA9A-5D0B-448F-9880-AF963CDC2637}" destId="{80DE6D07-E7B4-4C24-B635-99B1C05A586B}" srcOrd="0" destOrd="0" presId="urn:microsoft.com/office/officeart/2005/8/layout/vList2"/>
    <dgm:cxn modelId="{35EDF35C-4D3B-43FD-B02B-8A996DEB6A2D}" type="presOf" srcId="{69871C0A-12C0-4CCF-8352-8C817659F73B}" destId="{07370A6E-FE25-4AF6-A722-7DFC4228256A}" srcOrd="0" destOrd="0" presId="urn:microsoft.com/office/officeart/2005/8/layout/vList2"/>
    <dgm:cxn modelId="{EE9D476F-2ED1-4B32-8233-59E0F5C10D64}" srcId="{C9A82E4E-E380-4950-A309-AA3D45797072}" destId="{661F58E7-8E69-4EA4-8EBA-BA26C81B82CF}" srcOrd="3" destOrd="0" parTransId="{328ABC1C-F9AE-44CE-B52C-35F8775F802B}" sibTransId="{2F7CF33A-12DC-4B22-81A0-1CF91E2AD1CB}"/>
    <dgm:cxn modelId="{1D14F889-41FF-4595-B967-775FAD0C5688}" srcId="{C9A82E4E-E380-4950-A309-AA3D45797072}" destId="{0752FA9A-5D0B-448F-9880-AF963CDC2637}" srcOrd="2" destOrd="0" parTransId="{5134DB95-9C89-4135-889F-D5CC8284B70C}" sibTransId="{FECD24CE-38FB-44AB-AF2F-10F5483105DF}"/>
    <dgm:cxn modelId="{686979AF-493E-4FC2-AB58-C9A4A2B87618}" type="presOf" srcId="{688515A1-6253-4563-9757-EAD43B0D01FC}" destId="{7B449113-4E9C-4FA3-B266-CF89370230B6}" srcOrd="0" destOrd="0" presId="urn:microsoft.com/office/officeart/2005/8/layout/vList2"/>
    <dgm:cxn modelId="{D95DC8B1-8FBC-4C97-BA81-4C1E77F1D167}" type="presOf" srcId="{C9A82E4E-E380-4950-A309-AA3D45797072}" destId="{54B0B430-3355-450D-BB78-47ECB0ECAA20}" srcOrd="0" destOrd="0" presId="urn:microsoft.com/office/officeart/2005/8/layout/vList2"/>
    <dgm:cxn modelId="{726229B4-0715-442F-93D1-30D7FE5BF2B6}" srcId="{C9A82E4E-E380-4950-A309-AA3D45797072}" destId="{69871C0A-12C0-4CCF-8352-8C817659F73B}" srcOrd="0" destOrd="0" parTransId="{E3BEFB73-3528-4B7A-9C7A-6943EBD66F58}" sibTransId="{86D24346-714F-465C-A7A3-3C92D35B3313}"/>
    <dgm:cxn modelId="{E53E11B9-BF7E-4F3F-9A83-D25F9270DA07}" srcId="{C9A82E4E-E380-4950-A309-AA3D45797072}" destId="{688515A1-6253-4563-9757-EAD43B0D01FC}" srcOrd="1" destOrd="0" parTransId="{9A31DCA9-2A9A-4399-9E4A-8EBC4D15FEC9}" sibTransId="{AD675125-C977-45E0-9701-08F21C76E933}"/>
    <dgm:cxn modelId="{215DE7CB-0093-4F58-82CE-AA2F575DA513}" type="presParOf" srcId="{54B0B430-3355-450D-BB78-47ECB0ECAA20}" destId="{07370A6E-FE25-4AF6-A722-7DFC4228256A}" srcOrd="0" destOrd="0" presId="urn:microsoft.com/office/officeart/2005/8/layout/vList2"/>
    <dgm:cxn modelId="{185AA7CC-C304-4C19-A055-2CB17F9AD0BF}" type="presParOf" srcId="{54B0B430-3355-450D-BB78-47ECB0ECAA20}" destId="{473D37A9-DD48-420D-9D50-41F7FAA813B5}" srcOrd="1" destOrd="0" presId="urn:microsoft.com/office/officeart/2005/8/layout/vList2"/>
    <dgm:cxn modelId="{E1F67A82-C06C-4A05-8A73-FD7730D3D837}" type="presParOf" srcId="{54B0B430-3355-450D-BB78-47ECB0ECAA20}" destId="{7B449113-4E9C-4FA3-B266-CF89370230B6}" srcOrd="2" destOrd="0" presId="urn:microsoft.com/office/officeart/2005/8/layout/vList2"/>
    <dgm:cxn modelId="{0C65F493-39BF-4A58-B490-85DF62C6A54F}" type="presParOf" srcId="{54B0B430-3355-450D-BB78-47ECB0ECAA20}" destId="{95B5A5D7-283E-4F0F-8D36-6F72E6D6C426}" srcOrd="3" destOrd="0" presId="urn:microsoft.com/office/officeart/2005/8/layout/vList2"/>
    <dgm:cxn modelId="{B2E44C54-4CF5-43B5-BB0C-5CE58383DB89}" type="presParOf" srcId="{54B0B430-3355-450D-BB78-47ECB0ECAA20}" destId="{80DE6D07-E7B4-4C24-B635-99B1C05A586B}" srcOrd="4" destOrd="0" presId="urn:microsoft.com/office/officeart/2005/8/layout/vList2"/>
    <dgm:cxn modelId="{F64AECE5-1709-43BC-823C-137BED3F0A63}" type="presParOf" srcId="{54B0B430-3355-450D-BB78-47ECB0ECAA20}" destId="{566D2D1A-4E9D-48D6-9D1C-3C82A1028822}" srcOrd="5" destOrd="0" presId="urn:microsoft.com/office/officeart/2005/8/layout/vList2"/>
    <dgm:cxn modelId="{3C09ED94-0D2A-48FA-8AB7-95D4BE431DA3}" type="presParOf" srcId="{54B0B430-3355-450D-BB78-47ECB0ECAA20}" destId="{9E4862A1-D9AC-46EE-A176-3B6D7CCC954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1CC8A0F-EE8A-48E7-B8A0-F7514FBB341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26C04DD-41AE-4A69-891F-D716AACB95E8}">
      <dgm:prSet/>
      <dgm:spPr/>
      <dgm:t>
        <a:bodyPr/>
        <a:lstStyle/>
        <a:p>
          <a:r>
            <a:rPr lang="en-US" dirty="0"/>
            <a:t>Notice</a:t>
          </a:r>
        </a:p>
      </dgm:t>
    </dgm:pt>
    <dgm:pt modelId="{4C2EE791-C630-456F-889B-2E3CFF45865F}" type="parTrans" cxnId="{BF13FEE5-1AD0-4AC1-9016-6694913A9011}">
      <dgm:prSet/>
      <dgm:spPr/>
      <dgm:t>
        <a:bodyPr/>
        <a:lstStyle/>
        <a:p>
          <a:endParaRPr lang="en-US"/>
        </a:p>
      </dgm:t>
    </dgm:pt>
    <dgm:pt modelId="{06247CC5-8AEA-4926-857A-04ADFE0659D6}" type="sibTrans" cxnId="{BF13FEE5-1AD0-4AC1-9016-6694913A9011}">
      <dgm:prSet/>
      <dgm:spPr/>
      <dgm:t>
        <a:bodyPr/>
        <a:lstStyle/>
        <a:p>
          <a:endParaRPr lang="en-US"/>
        </a:p>
      </dgm:t>
    </dgm:pt>
    <dgm:pt modelId="{C59E58BB-5492-47EE-BF63-C09CC884B94A}">
      <dgm:prSet/>
      <dgm:spPr/>
      <dgm:t>
        <a:bodyPr/>
        <a:lstStyle/>
        <a:p>
          <a:r>
            <a:rPr lang="en-US" dirty="0"/>
            <a:t>Reconsideration</a:t>
          </a:r>
        </a:p>
      </dgm:t>
    </dgm:pt>
    <dgm:pt modelId="{E35770FE-D21D-44C1-AA5B-C58ECE8FC863}" type="parTrans" cxnId="{E4D94D31-DAAA-4FBF-A7FE-6E4019F2C369}">
      <dgm:prSet/>
      <dgm:spPr/>
      <dgm:t>
        <a:bodyPr/>
        <a:lstStyle/>
        <a:p>
          <a:endParaRPr lang="en-US"/>
        </a:p>
      </dgm:t>
    </dgm:pt>
    <dgm:pt modelId="{5554AE18-64E6-45C7-A352-C2E84F3C6E5B}" type="sibTrans" cxnId="{E4D94D31-DAAA-4FBF-A7FE-6E4019F2C369}">
      <dgm:prSet/>
      <dgm:spPr/>
      <dgm:t>
        <a:bodyPr/>
        <a:lstStyle/>
        <a:p>
          <a:endParaRPr lang="en-US"/>
        </a:p>
      </dgm:t>
    </dgm:pt>
    <dgm:pt modelId="{143AF65E-68AC-485A-8F3C-1782C5737DB7}">
      <dgm:prSet/>
      <dgm:spPr/>
      <dgm:t>
        <a:bodyPr/>
        <a:lstStyle/>
        <a:p>
          <a:r>
            <a:rPr lang="en-US" dirty="0"/>
            <a:t>Hearing</a:t>
          </a:r>
        </a:p>
      </dgm:t>
    </dgm:pt>
    <dgm:pt modelId="{640CC23E-02E6-4C90-AEF8-61FD7B2E2F35}" type="parTrans" cxnId="{4D4F6927-9E7F-4A99-BC0D-BB46755E0446}">
      <dgm:prSet/>
      <dgm:spPr/>
      <dgm:t>
        <a:bodyPr/>
        <a:lstStyle/>
        <a:p>
          <a:endParaRPr lang="en-US"/>
        </a:p>
      </dgm:t>
    </dgm:pt>
    <dgm:pt modelId="{1F3B158C-1BAF-4BC5-99E0-84F204EDACCF}" type="sibTrans" cxnId="{4D4F6927-9E7F-4A99-BC0D-BB46755E0446}">
      <dgm:prSet/>
      <dgm:spPr/>
      <dgm:t>
        <a:bodyPr/>
        <a:lstStyle/>
        <a:p>
          <a:endParaRPr lang="en-US"/>
        </a:p>
      </dgm:t>
    </dgm:pt>
    <dgm:pt modelId="{C5C45EFF-7831-4432-BDF8-EE254EEF94EE}" type="pres">
      <dgm:prSet presAssocID="{11CC8A0F-EE8A-48E7-B8A0-F7514FBB3419}" presName="linear" presStyleCnt="0">
        <dgm:presLayoutVars>
          <dgm:animLvl val="lvl"/>
          <dgm:resizeHandles val="exact"/>
        </dgm:presLayoutVars>
      </dgm:prSet>
      <dgm:spPr/>
    </dgm:pt>
    <dgm:pt modelId="{4115AC2A-A781-4FE1-BCC3-5DEEC0057C6A}" type="pres">
      <dgm:prSet presAssocID="{B26C04DD-41AE-4A69-891F-D716AACB95E8}" presName="parentText" presStyleLbl="node1" presStyleIdx="0" presStyleCnt="3">
        <dgm:presLayoutVars>
          <dgm:chMax val="0"/>
          <dgm:bulletEnabled val="1"/>
        </dgm:presLayoutVars>
      </dgm:prSet>
      <dgm:spPr/>
    </dgm:pt>
    <dgm:pt modelId="{DCC22E50-DBB5-4F93-815A-DD5911DCD226}" type="pres">
      <dgm:prSet presAssocID="{06247CC5-8AEA-4926-857A-04ADFE0659D6}" presName="spacer" presStyleCnt="0"/>
      <dgm:spPr/>
    </dgm:pt>
    <dgm:pt modelId="{6B9B79CD-2AC8-4B7E-ABD6-0F2F4A9AA930}" type="pres">
      <dgm:prSet presAssocID="{C59E58BB-5492-47EE-BF63-C09CC884B94A}" presName="parentText" presStyleLbl="node1" presStyleIdx="1" presStyleCnt="3">
        <dgm:presLayoutVars>
          <dgm:chMax val="0"/>
          <dgm:bulletEnabled val="1"/>
        </dgm:presLayoutVars>
      </dgm:prSet>
      <dgm:spPr/>
    </dgm:pt>
    <dgm:pt modelId="{778F983D-4507-4C0C-969D-1A0A005B5BFB}" type="pres">
      <dgm:prSet presAssocID="{5554AE18-64E6-45C7-A352-C2E84F3C6E5B}" presName="spacer" presStyleCnt="0"/>
      <dgm:spPr/>
    </dgm:pt>
    <dgm:pt modelId="{361CEF39-E55F-4A92-A642-D0ECB0B9DB3A}" type="pres">
      <dgm:prSet presAssocID="{143AF65E-68AC-485A-8F3C-1782C5737DB7}" presName="parentText" presStyleLbl="node1" presStyleIdx="2" presStyleCnt="3">
        <dgm:presLayoutVars>
          <dgm:chMax val="0"/>
          <dgm:bulletEnabled val="1"/>
        </dgm:presLayoutVars>
      </dgm:prSet>
      <dgm:spPr/>
    </dgm:pt>
  </dgm:ptLst>
  <dgm:cxnLst>
    <dgm:cxn modelId="{4D4F6927-9E7F-4A99-BC0D-BB46755E0446}" srcId="{11CC8A0F-EE8A-48E7-B8A0-F7514FBB3419}" destId="{143AF65E-68AC-485A-8F3C-1782C5737DB7}" srcOrd="2" destOrd="0" parTransId="{640CC23E-02E6-4C90-AEF8-61FD7B2E2F35}" sibTransId="{1F3B158C-1BAF-4BC5-99E0-84F204EDACCF}"/>
    <dgm:cxn modelId="{4E5BE630-68B2-4B75-B936-C4A822DF183E}" type="presOf" srcId="{B26C04DD-41AE-4A69-891F-D716AACB95E8}" destId="{4115AC2A-A781-4FE1-BCC3-5DEEC0057C6A}" srcOrd="0" destOrd="0" presId="urn:microsoft.com/office/officeart/2005/8/layout/vList2"/>
    <dgm:cxn modelId="{E4D94D31-DAAA-4FBF-A7FE-6E4019F2C369}" srcId="{11CC8A0F-EE8A-48E7-B8A0-F7514FBB3419}" destId="{C59E58BB-5492-47EE-BF63-C09CC884B94A}" srcOrd="1" destOrd="0" parTransId="{E35770FE-D21D-44C1-AA5B-C58ECE8FC863}" sibTransId="{5554AE18-64E6-45C7-A352-C2E84F3C6E5B}"/>
    <dgm:cxn modelId="{B4E4813B-ECAD-4A9A-9D5E-60E31DA0E57D}" type="presOf" srcId="{11CC8A0F-EE8A-48E7-B8A0-F7514FBB3419}" destId="{C5C45EFF-7831-4432-BDF8-EE254EEF94EE}" srcOrd="0" destOrd="0" presId="urn:microsoft.com/office/officeart/2005/8/layout/vList2"/>
    <dgm:cxn modelId="{3C0BE463-46C4-43B6-A2FA-D5F9B1A83AC2}" type="presOf" srcId="{143AF65E-68AC-485A-8F3C-1782C5737DB7}" destId="{361CEF39-E55F-4A92-A642-D0ECB0B9DB3A}" srcOrd="0" destOrd="0" presId="urn:microsoft.com/office/officeart/2005/8/layout/vList2"/>
    <dgm:cxn modelId="{CC8F299D-9C3B-454A-BAB5-B34A0E9E9EA2}" type="presOf" srcId="{C59E58BB-5492-47EE-BF63-C09CC884B94A}" destId="{6B9B79CD-2AC8-4B7E-ABD6-0F2F4A9AA930}" srcOrd="0" destOrd="0" presId="urn:microsoft.com/office/officeart/2005/8/layout/vList2"/>
    <dgm:cxn modelId="{BF13FEE5-1AD0-4AC1-9016-6694913A9011}" srcId="{11CC8A0F-EE8A-48E7-B8A0-F7514FBB3419}" destId="{B26C04DD-41AE-4A69-891F-D716AACB95E8}" srcOrd="0" destOrd="0" parTransId="{4C2EE791-C630-456F-889B-2E3CFF45865F}" sibTransId="{06247CC5-8AEA-4926-857A-04ADFE0659D6}"/>
    <dgm:cxn modelId="{2B4C1EE6-7B6B-4F3B-AC41-A44CB3A87B4A}" type="presParOf" srcId="{C5C45EFF-7831-4432-BDF8-EE254EEF94EE}" destId="{4115AC2A-A781-4FE1-BCC3-5DEEC0057C6A}" srcOrd="0" destOrd="0" presId="urn:microsoft.com/office/officeart/2005/8/layout/vList2"/>
    <dgm:cxn modelId="{705EAB80-A021-4F53-88A9-914EB9D81857}" type="presParOf" srcId="{C5C45EFF-7831-4432-BDF8-EE254EEF94EE}" destId="{DCC22E50-DBB5-4F93-815A-DD5911DCD226}" srcOrd="1" destOrd="0" presId="urn:microsoft.com/office/officeart/2005/8/layout/vList2"/>
    <dgm:cxn modelId="{F8A532A8-525C-429D-8C4C-675FCDFE3559}" type="presParOf" srcId="{C5C45EFF-7831-4432-BDF8-EE254EEF94EE}" destId="{6B9B79CD-2AC8-4B7E-ABD6-0F2F4A9AA930}" srcOrd="2" destOrd="0" presId="urn:microsoft.com/office/officeart/2005/8/layout/vList2"/>
    <dgm:cxn modelId="{5879464D-3479-4CD5-8A9F-5EE1BCE928F3}" type="presParOf" srcId="{C5C45EFF-7831-4432-BDF8-EE254EEF94EE}" destId="{778F983D-4507-4C0C-969D-1A0A005B5BFB}" srcOrd="3" destOrd="0" presId="urn:microsoft.com/office/officeart/2005/8/layout/vList2"/>
    <dgm:cxn modelId="{45CD48B8-E379-482B-A2AD-91FC9A4CFC9F}" type="presParOf" srcId="{C5C45EFF-7831-4432-BDF8-EE254EEF94EE}" destId="{361CEF39-E55F-4A92-A642-D0ECB0B9DB3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B64E52-588B-42DF-BD4A-66F0E0BBD89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82E718A-FBB9-41E4-97AD-294BF403ECEB}">
      <dgm:prSet/>
      <dgm:spPr/>
      <dgm:t>
        <a:bodyPr/>
        <a:lstStyle/>
        <a:p>
          <a:r>
            <a:rPr lang="en-US" dirty="0"/>
            <a:t>A minimum monthly check paid to low-income aged, blind and disabled people.</a:t>
          </a:r>
        </a:p>
      </dgm:t>
    </dgm:pt>
    <dgm:pt modelId="{DFCD2ADB-9CA1-4E0D-8C89-9E278AE51FCD}" type="parTrans" cxnId="{400F6A0E-259A-4A8A-90DE-AAC9C7DE9C55}">
      <dgm:prSet/>
      <dgm:spPr/>
      <dgm:t>
        <a:bodyPr/>
        <a:lstStyle/>
        <a:p>
          <a:endParaRPr lang="en-US"/>
        </a:p>
      </dgm:t>
    </dgm:pt>
    <dgm:pt modelId="{B9ACB4ED-6B28-4E75-B35C-36C4D3AEA51D}" type="sibTrans" cxnId="{400F6A0E-259A-4A8A-90DE-AAC9C7DE9C55}">
      <dgm:prSet/>
      <dgm:spPr/>
      <dgm:t>
        <a:bodyPr/>
        <a:lstStyle/>
        <a:p>
          <a:endParaRPr lang="en-US"/>
        </a:p>
      </dgm:t>
    </dgm:pt>
    <dgm:pt modelId="{5CD99D08-05F2-41EA-9604-79080B7607DB}">
      <dgm:prSet/>
      <dgm:spPr/>
      <dgm:t>
        <a:bodyPr/>
        <a:lstStyle/>
        <a:p>
          <a:r>
            <a:rPr lang="en-US" dirty="0"/>
            <a:t>The maximum monthly benefit in 2025 is $967</a:t>
          </a:r>
        </a:p>
      </dgm:t>
    </dgm:pt>
    <dgm:pt modelId="{BA66F1D2-480D-49AE-A8A2-0BF567AC532C}" type="parTrans" cxnId="{008350AC-581F-4418-8E81-5C0F977DCAD7}">
      <dgm:prSet/>
      <dgm:spPr/>
      <dgm:t>
        <a:bodyPr/>
        <a:lstStyle/>
        <a:p>
          <a:endParaRPr lang="en-US"/>
        </a:p>
      </dgm:t>
    </dgm:pt>
    <dgm:pt modelId="{E0C8DB8F-68E7-418B-9B9F-40759ECD0B4F}" type="sibTrans" cxnId="{008350AC-581F-4418-8E81-5C0F977DCAD7}">
      <dgm:prSet/>
      <dgm:spPr/>
      <dgm:t>
        <a:bodyPr/>
        <a:lstStyle/>
        <a:p>
          <a:endParaRPr lang="en-US"/>
        </a:p>
      </dgm:t>
    </dgm:pt>
    <dgm:pt modelId="{783F56BA-9478-4702-AECD-98AD6D430303}">
      <dgm:prSet/>
      <dgm:spPr/>
      <dgm:t>
        <a:bodyPr/>
        <a:lstStyle/>
        <a:p>
          <a:r>
            <a:rPr lang="en-US" dirty="0"/>
            <a:t>The resource limit is $2,000 For child living with one parent and $3000 for child living with two parents .</a:t>
          </a:r>
        </a:p>
      </dgm:t>
    </dgm:pt>
    <dgm:pt modelId="{FD1EACF6-CCA1-4963-9D70-339BC38A9E05}" type="parTrans" cxnId="{CCE63304-6E5A-4096-B5AE-05520E80B166}">
      <dgm:prSet/>
      <dgm:spPr/>
      <dgm:t>
        <a:bodyPr/>
        <a:lstStyle/>
        <a:p>
          <a:endParaRPr lang="en-US"/>
        </a:p>
      </dgm:t>
    </dgm:pt>
    <dgm:pt modelId="{7AB7D539-2E36-4189-8477-4A09F9591B98}" type="sibTrans" cxnId="{CCE63304-6E5A-4096-B5AE-05520E80B166}">
      <dgm:prSet/>
      <dgm:spPr/>
      <dgm:t>
        <a:bodyPr/>
        <a:lstStyle/>
        <a:p>
          <a:endParaRPr lang="en-US"/>
        </a:p>
      </dgm:t>
    </dgm:pt>
    <dgm:pt modelId="{5170B727-013F-4D54-870B-2592B81FE8FE}">
      <dgm:prSet/>
      <dgm:spPr/>
      <dgm:t>
        <a:bodyPr/>
        <a:lstStyle/>
        <a:p>
          <a:r>
            <a:rPr lang="en-US"/>
            <a:t>Benefit amount can vary depending on living situation</a:t>
          </a:r>
        </a:p>
      </dgm:t>
    </dgm:pt>
    <dgm:pt modelId="{A3A36B10-4D08-4174-8820-3CB1AE5FE014}" type="parTrans" cxnId="{9AB10A05-155D-4867-A792-328B85B5E911}">
      <dgm:prSet/>
      <dgm:spPr/>
      <dgm:t>
        <a:bodyPr/>
        <a:lstStyle/>
        <a:p>
          <a:endParaRPr lang="en-US"/>
        </a:p>
      </dgm:t>
    </dgm:pt>
    <dgm:pt modelId="{4F18D0BF-5FEE-412E-A205-3CB7A5779DA1}" type="sibTrans" cxnId="{9AB10A05-155D-4867-A792-328B85B5E911}">
      <dgm:prSet/>
      <dgm:spPr/>
      <dgm:t>
        <a:bodyPr/>
        <a:lstStyle/>
        <a:p>
          <a:endParaRPr lang="en-US"/>
        </a:p>
      </dgm:t>
    </dgm:pt>
    <dgm:pt modelId="{14194958-B683-4963-9807-B75D736782A6}" type="pres">
      <dgm:prSet presAssocID="{F3B64E52-588B-42DF-BD4A-66F0E0BBD892}" presName="linear" presStyleCnt="0">
        <dgm:presLayoutVars>
          <dgm:animLvl val="lvl"/>
          <dgm:resizeHandles val="exact"/>
        </dgm:presLayoutVars>
      </dgm:prSet>
      <dgm:spPr/>
    </dgm:pt>
    <dgm:pt modelId="{E34EA375-F743-4B30-BFEA-3E75A56EAF46}" type="pres">
      <dgm:prSet presAssocID="{E82E718A-FBB9-41E4-97AD-294BF403ECEB}" presName="parentText" presStyleLbl="node1" presStyleIdx="0" presStyleCnt="4">
        <dgm:presLayoutVars>
          <dgm:chMax val="0"/>
          <dgm:bulletEnabled val="1"/>
        </dgm:presLayoutVars>
      </dgm:prSet>
      <dgm:spPr/>
    </dgm:pt>
    <dgm:pt modelId="{7A13E753-1796-45E8-AC59-6BE34D4C29B4}" type="pres">
      <dgm:prSet presAssocID="{B9ACB4ED-6B28-4E75-B35C-36C4D3AEA51D}" presName="spacer" presStyleCnt="0"/>
      <dgm:spPr/>
    </dgm:pt>
    <dgm:pt modelId="{B19B470E-3ECD-43F3-911F-068AC65DA985}" type="pres">
      <dgm:prSet presAssocID="{5CD99D08-05F2-41EA-9604-79080B7607DB}" presName="parentText" presStyleLbl="node1" presStyleIdx="1" presStyleCnt="4">
        <dgm:presLayoutVars>
          <dgm:chMax val="0"/>
          <dgm:bulletEnabled val="1"/>
        </dgm:presLayoutVars>
      </dgm:prSet>
      <dgm:spPr/>
    </dgm:pt>
    <dgm:pt modelId="{85E5797E-FECD-41FF-B15D-7BADA887C7A4}" type="pres">
      <dgm:prSet presAssocID="{E0C8DB8F-68E7-418B-9B9F-40759ECD0B4F}" presName="spacer" presStyleCnt="0"/>
      <dgm:spPr/>
    </dgm:pt>
    <dgm:pt modelId="{93E1443B-8D1E-44CA-AA0F-AD23245AA71A}" type="pres">
      <dgm:prSet presAssocID="{783F56BA-9478-4702-AECD-98AD6D430303}" presName="parentText" presStyleLbl="node1" presStyleIdx="2" presStyleCnt="4" custLinFactNeighborX="54" custLinFactNeighborY="-34880">
        <dgm:presLayoutVars>
          <dgm:chMax val="0"/>
          <dgm:bulletEnabled val="1"/>
        </dgm:presLayoutVars>
      </dgm:prSet>
      <dgm:spPr/>
    </dgm:pt>
    <dgm:pt modelId="{250FB4E1-71F7-4FE2-83B2-CEB38275312D}" type="pres">
      <dgm:prSet presAssocID="{7AB7D539-2E36-4189-8477-4A09F9591B98}" presName="spacer" presStyleCnt="0"/>
      <dgm:spPr/>
    </dgm:pt>
    <dgm:pt modelId="{60529BD6-75BC-42C4-BF68-2B0C422C4BC6}" type="pres">
      <dgm:prSet presAssocID="{5170B727-013F-4D54-870B-2592B81FE8FE}" presName="parentText" presStyleLbl="node1" presStyleIdx="3" presStyleCnt="4">
        <dgm:presLayoutVars>
          <dgm:chMax val="0"/>
          <dgm:bulletEnabled val="1"/>
        </dgm:presLayoutVars>
      </dgm:prSet>
      <dgm:spPr/>
    </dgm:pt>
  </dgm:ptLst>
  <dgm:cxnLst>
    <dgm:cxn modelId="{CCE63304-6E5A-4096-B5AE-05520E80B166}" srcId="{F3B64E52-588B-42DF-BD4A-66F0E0BBD892}" destId="{783F56BA-9478-4702-AECD-98AD6D430303}" srcOrd="2" destOrd="0" parTransId="{FD1EACF6-CCA1-4963-9D70-339BC38A9E05}" sibTransId="{7AB7D539-2E36-4189-8477-4A09F9591B98}"/>
    <dgm:cxn modelId="{9AB10A05-155D-4867-A792-328B85B5E911}" srcId="{F3B64E52-588B-42DF-BD4A-66F0E0BBD892}" destId="{5170B727-013F-4D54-870B-2592B81FE8FE}" srcOrd="3" destOrd="0" parTransId="{A3A36B10-4D08-4174-8820-3CB1AE5FE014}" sibTransId="{4F18D0BF-5FEE-412E-A205-3CB7A5779DA1}"/>
    <dgm:cxn modelId="{400F6A0E-259A-4A8A-90DE-AAC9C7DE9C55}" srcId="{F3B64E52-588B-42DF-BD4A-66F0E0BBD892}" destId="{E82E718A-FBB9-41E4-97AD-294BF403ECEB}" srcOrd="0" destOrd="0" parTransId="{DFCD2ADB-9CA1-4E0D-8C89-9E278AE51FCD}" sibTransId="{B9ACB4ED-6B28-4E75-B35C-36C4D3AEA51D}"/>
    <dgm:cxn modelId="{6B647E1B-837E-49B5-9D96-86E35DC2C589}" type="presOf" srcId="{5170B727-013F-4D54-870B-2592B81FE8FE}" destId="{60529BD6-75BC-42C4-BF68-2B0C422C4BC6}" srcOrd="0" destOrd="0" presId="urn:microsoft.com/office/officeart/2005/8/layout/vList2"/>
    <dgm:cxn modelId="{2B03F947-DE86-465E-A0B2-091DE2A1665C}" type="presOf" srcId="{783F56BA-9478-4702-AECD-98AD6D430303}" destId="{93E1443B-8D1E-44CA-AA0F-AD23245AA71A}" srcOrd="0" destOrd="0" presId="urn:microsoft.com/office/officeart/2005/8/layout/vList2"/>
    <dgm:cxn modelId="{5B166F56-C2EE-4D47-9423-50E7347FF8D7}" type="presOf" srcId="{5CD99D08-05F2-41EA-9604-79080B7607DB}" destId="{B19B470E-3ECD-43F3-911F-068AC65DA985}" srcOrd="0" destOrd="0" presId="urn:microsoft.com/office/officeart/2005/8/layout/vList2"/>
    <dgm:cxn modelId="{9BF4CF8A-8DA8-4D15-B9A6-A5B7171F5A0D}" type="presOf" srcId="{F3B64E52-588B-42DF-BD4A-66F0E0BBD892}" destId="{14194958-B683-4963-9807-B75D736782A6}" srcOrd="0" destOrd="0" presId="urn:microsoft.com/office/officeart/2005/8/layout/vList2"/>
    <dgm:cxn modelId="{CA2C1F98-6284-4F43-8A78-2B5F8F9B58E7}" type="presOf" srcId="{E82E718A-FBB9-41E4-97AD-294BF403ECEB}" destId="{E34EA375-F743-4B30-BFEA-3E75A56EAF46}" srcOrd="0" destOrd="0" presId="urn:microsoft.com/office/officeart/2005/8/layout/vList2"/>
    <dgm:cxn modelId="{008350AC-581F-4418-8E81-5C0F977DCAD7}" srcId="{F3B64E52-588B-42DF-BD4A-66F0E0BBD892}" destId="{5CD99D08-05F2-41EA-9604-79080B7607DB}" srcOrd="1" destOrd="0" parTransId="{BA66F1D2-480D-49AE-A8A2-0BF567AC532C}" sibTransId="{E0C8DB8F-68E7-418B-9B9F-40759ECD0B4F}"/>
    <dgm:cxn modelId="{B8336D82-A42E-4413-B791-67BF16A33B07}" type="presParOf" srcId="{14194958-B683-4963-9807-B75D736782A6}" destId="{E34EA375-F743-4B30-BFEA-3E75A56EAF46}" srcOrd="0" destOrd="0" presId="urn:microsoft.com/office/officeart/2005/8/layout/vList2"/>
    <dgm:cxn modelId="{F8F6E7FA-B5D5-465C-A733-42C90C635A8A}" type="presParOf" srcId="{14194958-B683-4963-9807-B75D736782A6}" destId="{7A13E753-1796-45E8-AC59-6BE34D4C29B4}" srcOrd="1" destOrd="0" presId="urn:microsoft.com/office/officeart/2005/8/layout/vList2"/>
    <dgm:cxn modelId="{2B1845A3-0857-44CB-A167-5509DBDC17A5}" type="presParOf" srcId="{14194958-B683-4963-9807-B75D736782A6}" destId="{B19B470E-3ECD-43F3-911F-068AC65DA985}" srcOrd="2" destOrd="0" presId="urn:microsoft.com/office/officeart/2005/8/layout/vList2"/>
    <dgm:cxn modelId="{E3AD898F-4F80-4650-9029-E269FCB040D5}" type="presParOf" srcId="{14194958-B683-4963-9807-B75D736782A6}" destId="{85E5797E-FECD-41FF-B15D-7BADA887C7A4}" srcOrd="3" destOrd="0" presId="urn:microsoft.com/office/officeart/2005/8/layout/vList2"/>
    <dgm:cxn modelId="{F6AEB13D-4A28-4648-8197-DF88DE817D0D}" type="presParOf" srcId="{14194958-B683-4963-9807-B75D736782A6}" destId="{93E1443B-8D1E-44CA-AA0F-AD23245AA71A}" srcOrd="4" destOrd="0" presId="urn:microsoft.com/office/officeart/2005/8/layout/vList2"/>
    <dgm:cxn modelId="{9E400B57-3858-45DA-A978-238A86FE815C}" type="presParOf" srcId="{14194958-B683-4963-9807-B75D736782A6}" destId="{250FB4E1-71F7-4FE2-83B2-CEB38275312D}" srcOrd="5" destOrd="0" presId="urn:microsoft.com/office/officeart/2005/8/layout/vList2"/>
    <dgm:cxn modelId="{4ECC4F8F-E36E-4348-9233-29ECC3BE7088}" type="presParOf" srcId="{14194958-B683-4963-9807-B75D736782A6}" destId="{60529BD6-75BC-42C4-BF68-2B0C422C4BC6}"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DE4EE-0D3B-4E8B-846B-566195E0A769}"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BDD3561B-AC72-4D94-97B9-5A6FC6A477EF}">
      <dgm:prSet/>
      <dgm:spPr/>
      <dgm:t>
        <a:bodyPr/>
        <a:lstStyle/>
        <a:p>
          <a:r>
            <a:rPr lang="en-US" dirty="0"/>
            <a:t>To assure a minimum level of income for children who are blind or disabled and who do not have sufficient income and resources to maintain a standard of living.</a:t>
          </a:r>
        </a:p>
      </dgm:t>
    </dgm:pt>
    <dgm:pt modelId="{9647F087-05EA-4FDE-A5CB-39F1CC910CED}" type="parTrans" cxnId="{D93DCD86-B78D-4072-B7C9-57C814271525}">
      <dgm:prSet/>
      <dgm:spPr/>
      <dgm:t>
        <a:bodyPr/>
        <a:lstStyle/>
        <a:p>
          <a:endParaRPr lang="en-US"/>
        </a:p>
      </dgm:t>
    </dgm:pt>
    <dgm:pt modelId="{E043232F-4000-4DF0-8B6E-D4C32BFB27E9}" type="sibTrans" cxnId="{D93DCD86-B78D-4072-B7C9-57C814271525}">
      <dgm:prSet/>
      <dgm:spPr/>
      <dgm:t>
        <a:bodyPr/>
        <a:lstStyle/>
        <a:p>
          <a:endParaRPr lang="en-US"/>
        </a:p>
      </dgm:t>
    </dgm:pt>
    <dgm:pt modelId="{B6184B27-1412-4B64-8F4D-ABB0877B8266}">
      <dgm:prSet/>
      <dgm:spPr/>
      <dgm:t>
        <a:bodyPr/>
        <a:lstStyle/>
        <a:p>
          <a:r>
            <a:rPr lang="en-US"/>
            <a:t>Financial support to children in poverty when their disability may require that they receive additional supports, supervision, care.  (i.e.  Parent may not be able to maintain work due to child’s needs.)</a:t>
          </a:r>
        </a:p>
      </dgm:t>
    </dgm:pt>
    <dgm:pt modelId="{0B1BC4B3-BE5C-4E4D-9146-189A8E5FFD73}" type="parTrans" cxnId="{5ECD0212-22B5-49AF-B97E-876D197273EB}">
      <dgm:prSet/>
      <dgm:spPr/>
      <dgm:t>
        <a:bodyPr/>
        <a:lstStyle/>
        <a:p>
          <a:endParaRPr lang="en-US"/>
        </a:p>
      </dgm:t>
    </dgm:pt>
    <dgm:pt modelId="{C5A6D0ED-0E6A-408F-9DB1-732606F60B9C}" type="sibTrans" cxnId="{5ECD0212-22B5-49AF-B97E-876D197273EB}">
      <dgm:prSet/>
      <dgm:spPr/>
      <dgm:t>
        <a:bodyPr/>
        <a:lstStyle/>
        <a:p>
          <a:endParaRPr lang="en-US"/>
        </a:p>
      </dgm:t>
    </dgm:pt>
    <dgm:pt modelId="{BA00DB80-14A4-4747-A431-91C440F9A155}" type="pres">
      <dgm:prSet presAssocID="{205DE4EE-0D3B-4E8B-846B-566195E0A769}" presName="linear" presStyleCnt="0">
        <dgm:presLayoutVars>
          <dgm:animLvl val="lvl"/>
          <dgm:resizeHandles val="exact"/>
        </dgm:presLayoutVars>
      </dgm:prSet>
      <dgm:spPr/>
    </dgm:pt>
    <dgm:pt modelId="{A8B74D5A-1405-4B26-B462-5804BAF8664E}" type="pres">
      <dgm:prSet presAssocID="{BDD3561B-AC72-4D94-97B9-5A6FC6A477EF}" presName="parentText" presStyleLbl="node1" presStyleIdx="0" presStyleCnt="2">
        <dgm:presLayoutVars>
          <dgm:chMax val="0"/>
          <dgm:bulletEnabled val="1"/>
        </dgm:presLayoutVars>
      </dgm:prSet>
      <dgm:spPr/>
    </dgm:pt>
    <dgm:pt modelId="{E7C13C5E-BA47-4AB9-81C7-0E4F2D2129FA}" type="pres">
      <dgm:prSet presAssocID="{E043232F-4000-4DF0-8B6E-D4C32BFB27E9}" presName="spacer" presStyleCnt="0"/>
      <dgm:spPr/>
    </dgm:pt>
    <dgm:pt modelId="{28FA8C88-73EC-4CAF-8290-200BE2CCA400}" type="pres">
      <dgm:prSet presAssocID="{B6184B27-1412-4B64-8F4D-ABB0877B8266}" presName="parentText" presStyleLbl="node1" presStyleIdx="1" presStyleCnt="2">
        <dgm:presLayoutVars>
          <dgm:chMax val="0"/>
          <dgm:bulletEnabled val="1"/>
        </dgm:presLayoutVars>
      </dgm:prSet>
      <dgm:spPr/>
    </dgm:pt>
  </dgm:ptLst>
  <dgm:cxnLst>
    <dgm:cxn modelId="{5ECD0212-22B5-49AF-B97E-876D197273EB}" srcId="{205DE4EE-0D3B-4E8B-846B-566195E0A769}" destId="{B6184B27-1412-4B64-8F4D-ABB0877B8266}" srcOrd="1" destOrd="0" parTransId="{0B1BC4B3-BE5C-4E4D-9146-189A8E5FFD73}" sibTransId="{C5A6D0ED-0E6A-408F-9DB1-732606F60B9C}"/>
    <dgm:cxn modelId="{D93DCD86-B78D-4072-B7C9-57C814271525}" srcId="{205DE4EE-0D3B-4E8B-846B-566195E0A769}" destId="{BDD3561B-AC72-4D94-97B9-5A6FC6A477EF}" srcOrd="0" destOrd="0" parTransId="{9647F087-05EA-4FDE-A5CB-39F1CC910CED}" sibTransId="{E043232F-4000-4DF0-8B6E-D4C32BFB27E9}"/>
    <dgm:cxn modelId="{5D083D90-D2A6-4D42-AC70-E0E322A0B6C4}" type="presOf" srcId="{BDD3561B-AC72-4D94-97B9-5A6FC6A477EF}" destId="{A8B74D5A-1405-4B26-B462-5804BAF8664E}" srcOrd="0" destOrd="0" presId="urn:microsoft.com/office/officeart/2005/8/layout/vList2"/>
    <dgm:cxn modelId="{8AE9D8DB-A2DC-417E-96F3-AEC215691A05}" type="presOf" srcId="{B6184B27-1412-4B64-8F4D-ABB0877B8266}" destId="{28FA8C88-73EC-4CAF-8290-200BE2CCA400}" srcOrd="0" destOrd="0" presId="urn:microsoft.com/office/officeart/2005/8/layout/vList2"/>
    <dgm:cxn modelId="{F1C9C5E3-959A-4368-923D-762DD4ED11B5}" type="presOf" srcId="{205DE4EE-0D3B-4E8B-846B-566195E0A769}" destId="{BA00DB80-14A4-4747-A431-91C440F9A155}" srcOrd="0" destOrd="0" presId="urn:microsoft.com/office/officeart/2005/8/layout/vList2"/>
    <dgm:cxn modelId="{1FFED659-E25B-441D-A014-ECAA987DD59D}" type="presParOf" srcId="{BA00DB80-14A4-4747-A431-91C440F9A155}" destId="{A8B74D5A-1405-4B26-B462-5804BAF8664E}" srcOrd="0" destOrd="0" presId="urn:microsoft.com/office/officeart/2005/8/layout/vList2"/>
    <dgm:cxn modelId="{2CE13CBF-89C5-447F-8538-2D2C5BFF5D50}" type="presParOf" srcId="{BA00DB80-14A4-4747-A431-91C440F9A155}" destId="{E7C13C5E-BA47-4AB9-81C7-0E4F2D2129FA}" srcOrd="1" destOrd="0" presId="urn:microsoft.com/office/officeart/2005/8/layout/vList2"/>
    <dgm:cxn modelId="{9DFC6070-30DE-41D0-ADB6-E2628A7EE436}" type="presParOf" srcId="{BA00DB80-14A4-4747-A431-91C440F9A155}" destId="{28FA8C88-73EC-4CAF-8290-200BE2CCA40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3A19E4-02FE-4C9B-AFEC-FF79E2BB22CE}"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0852F885-9F09-426F-9F01-CBAAED1A8F2A}">
      <dgm:prSet/>
      <dgm:spPr/>
      <dgm:t>
        <a:bodyPr/>
        <a:lstStyle/>
        <a:p>
          <a:r>
            <a:rPr lang="en-US" b="1" dirty="0"/>
            <a:t>A medically determinable impairment that is more than a slight abnormality</a:t>
          </a:r>
          <a:endParaRPr lang="en-US" dirty="0"/>
        </a:p>
      </dgm:t>
    </dgm:pt>
    <dgm:pt modelId="{5940940E-791D-466E-89BC-7D3DFD6ABD10}" type="parTrans" cxnId="{9406A729-D747-4012-96B0-83A30401AAFB}">
      <dgm:prSet/>
      <dgm:spPr/>
      <dgm:t>
        <a:bodyPr/>
        <a:lstStyle/>
        <a:p>
          <a:endParaRPr lang="en-US"/>
        </a:p>
      </dgm:t>
    </dgm:pt>
    <dgm:pt modelId="{498D57D6-20BD-4F42-BDEF-0CB4457446C3}" type="sibTrans" cxnId="{9406A729-D747-4012-96B0-83A30401AAFB}">
      <dgm:prSet/>
      <dgm:spPr/>
      <dgm:t>
        <a:bodyPr/>
        <a:lstStyle/>
        <a:p>
          <a:endParaRPr lang="en-US"/>
        </a:p>
      </dgm:t>
    </dgm:pt>
    <dgm:pt modelId="{5AF6D560-2539-4659-879B-6EFF13AD5468}">
      <dgm:prSet/>
      <dgm:spPr/>
      <dgm:t>
        <a:bodyPr/>
        <a:lstStyle/>
        <a:p>
          <a:r>
            <a:rPr lang="en-US" b="1"/>
            <a:t>Must cause more than minimal functional limitations</a:t>
          </a:r>
          <a:endParaRPr lang="en-US"/>
        </a:p>
      </dgm:t>
    </dgm:pt>
    <dgm:pt modelId="{FBC2314B-3E48-4361-A7D7-8C94149D269C}" type="parTrans" cxnId="{F1A1C1F1-9EDA-4198-8FA2-AD1C7AB9DC59}">
      <dgm:prSet/>
      <dgm:spPr/>
      <dgm:t>
        <a:bodyPr/>
        <a:lstStyle/>
        <a:p>
          <a:endParaRPr lang="en-US"/>
        </a:p>
      </dgm:t>
    </dgm:pt>
    <dgm:pt modelId="{761DB278-9FA6-4ED8-AFAD-64D5B7185B53}" type="sibTrans" cxnId="{F1A1C1F1-9EDA-4198-8FA2-AD1C7AB9DC59}">
      <dgm:prSet/>
      <dgm:spPr/>
      <dgm:t>
        <a:bodyPr/>
        <a:lstStyle/>
        <a:p>
          <a:endParaRPr lang="en-US"/>
        </a:p>
      </dgm:t>
    </dgm:pt>
    <dgm:pt modelId="{E67F564D-C63F-45EE-A9D4-98C1911A9E7A}" type="pres">
      <dgm:prSet presAssocID="{C63A19E4-02FE-4C9B-AFEC-FF79E2BB22CE}" presName="vert0" presStyleCnt="0">
        <dgm:presLayoutVars>
          <dgm:dir/>
          <dgm:animOne val="branch"/>
          <dgm:animLvl val="lvl"/>
        </dgm:presLayoutVars>
      </dgm:prSet>
      <dgm:spPr/>
    </dgm:pt>
    <dgm:pt modelId="{350907E0-9FE1-4670-A172-37630F78B16B}" type="pres">
      <dgm:prSet presAssocID="{0852F885-9F09-426F-9F01-CBAAED1A8F2A}" presName="thickLine" presStyleLbl="alignNode1" presStyleIdx="0" presStyleCnt="2"/>
      <dgm:spPr/>
    </dgm:pt>
    <dgm:pt modelId="{C46CC3DA-F7D3-4AB7-A7D4-320A5602F4BA}" type="pres">
      <dgm:prSet presAssocID="{0852F885-9F09-426F-9F01-CBAAED1A8F2A}" presName="horz1" presStyleCnt="0"/>
      <dgm:spPr/>
    </dgm:pt>
    <dgm:pt modelId="{D608EBC9-D291-4492-B6AA-4C57411D3451}" type="pres">
      <dgm:prSet presAssocID="{0852F885-9F09-426F-9F01-CBAAED1A8F2A}" presName="tx1" presStyleLbl="revTx" presStyleIdx="0" presStyleCnt="2"/>
      <dgm:spPr/>
    </dgm:pt>
    <dgm:pt modelId="{138370F8-37BD-4D1F-A686-C4FF91820613}" type="pres">
      <dgm:prSet presAssocID="{0852F885-9F09-426F-9F01-CBAAED1A8F2A}" presName="vert1" presStyleCnt="0"/>
      <dgm:spPr/>
    </dgm:pt>
    <dgm:pt modelId="{79489147-F412-4CFD-8571-C690C00423D2}" type="pres">
      <dgm:prSet presAssocID="{5AF6D560-2539-4659-879B-6EFF13AD5468}" presName="thickLine" presStyleLbl="alignNode1" presStyleIdx="1" presStyleCnt="2"/>
      <dgm:spPr/>
    </dgm:pt>
    <dgm:pt modelId="{D4C74F30-8F77-45E1-A0FC-E9690155A1F5}" type="pres">
      <dgm:prSet presAssocID="{5AF6D560-2539-4659-879B-6EFF13AD5468}" presName="horz1" presStyleCnt="0"/>
      <dgm:spPr/>
    </dgm:pt>
    <dgm:pt modelId="{5E292170-1162-4AC4-9708-BCDCBE33AF80}" type="pres">
      <dgm:prSet presAssocID="{5AF6D560-2539-4659-879B-6EFF13AD5468}" presName="tx1" presStyleLbl="revTx" presStyleIdx="1" presStyleCnt="2"/>
      <dgm:spPr/>
    </dgm:pt>
    <dgm:pt modelId="{72E74E65-5ED2-4D0E-9B02-D9CCDB7CD877}" type="pres">
      <dgm:prSet presAssocID="{5AF6D560-2539-4659-879B-6EFF13AD5468}" presName="vert1" presStyleCnt="0"/>
      <dgm:spPr/>
    </dgm:pt>
  </dgm:ptLst>
  <dgm:cxnLst>
    <dgm:cxn modelId="{9406A729-D747-4012-96B0-83A30401AAFB}" srcId="{C63A19E4-02FE-4C9B-AFEC-FF79E2BB22CE}" destId="{0852F885-9F09-426F-9F01-CBAAED1A8F2A}" srcOrd="0" destOrd="0" parTransId="{5940940E-791D-466E-89BC-7D3DFD6ABD10}" sibTransId="{498D57D6-20BD-4F42-BDEF-0CB4457446C3}"/>
    <dgm:cxn modelId="{517A905E-FC65-4C9F-A7B0-CC05A30DF9A7}" type="presOf" srcId="{C63A19E4-02FE-4C9B-AFEC-FF79E2BB22CE}" destId="{E67F564D-C63F-45EE-A9D4-98C1911A9E7A}" srcOrd="0" destOrd="0" presId="urn:microsoft.com/office/officeart/2008/layout/LinedList"/>
    <dgm:cxn modelId="{02403751-31CD-4B84-A581-C39E1ADEDC74}" type="presOf" srcId="{0852F885-9F09-426F-9F01-CBAAED1A8F2A}" destId="{D608EBC9-D291-4492-B6AA-4C57411D3451}" srcOrd="0" destOrd="0" presId="urn:microsoft.com/office/officeart/2008/layout/LinedList"/>
    <dgm:cxn modelId="{1E2ECCDA-464C-4D3D-9B09-5EEEC705AB71}" type="presOf" srcId="{5AF6D560-2539-4659-879B-6EFF13AD5468}" destId="{5E292170-1162-4AC4-9708-BCDCBE33AF80}" srcOrd="0" destOrd="0" presId="urn:microsoft.com/office/officeart/2008/layout/LinedList"/>
    <dgm:cxn modelId="{F1A1C1F1-9EDA-4198-8FA2-AD1C7AB9DC59}" srcId="{C63A19E4-02FE-4C9B-AFEC-FF79E2BB22CE}" destId="{5AF6D560-2539-4659-879B-6EFF13AD5468}" srcOrd="1" destOrd="0" parTransId="{FBC2314B-3E48-4361-A7D7-8C94149D269C}" sibTransId="{761DB278-9FA6-4ED8-AFAD-64D5B7185B53}"/>
    <dgm:cxn modelId="{0DF414E9-124A-4642-80D1-D42503DC4648}" type="presParOf" srcId="{E67F564D-C63F-45EE-A9D4-98C1911A9E7A}" destId="{350907E0-9FE1-4670-A172-37630F78B16B}" srcOrd="0" destOrd="0" presId="urn:microsoft.com/office/officeart/2008/layout/LinedList"/>
    <dgm:cxn modelId="{350A3B84-F881-4627-A921-A21066F3F770}" type="presParOf" srcId="{E67F564D-C63F-45EE-A9D4-98C1911A9E7A}" destId="{C46CC3DA-F7D3-4AB7-A7D4-320A5602F4BA}" srcOrd="1" destOrd="0" presId="urn:microsoft.com/office/officeart/2008/layout/LinedList"/>
    <dgm:cxn modelId="{42A2038C-A8EB-458C-BC06-03C837EDF62C}" type="presParOf" srcId="{C46CC3DA-F7D3-4AB7-A7D4-320A5602F4BA}" destId="{D608EBC9-D291-4492-B6AA-4C57411D3451}" srcOrd="0" destOrd="0" presId="urn:microsoft.com/office/officeart/2008/layout/LinedList"/>
    <dgm:cxn modelId="{4494684A-F679-45C8-8177-59C83424BFC8}" type="presParOf" srcId="{C46CC3DA-F7D3-4AB7-A7D4-320A5602F4BA}" destId="{138370F8-37BD-4D1F-A686-C4FF91820613}" srcOrd="1" destOrd="0" presId="urn:microsoft.com/office/officeart/2008/layout/LinedList"/>
    <dgm:cxn modelId="{E13CFB8A-3818-457E-9B98-EFB4A01B5A59}" type="presParOf" srcId="{E67F564D-C63F-45EE-A9D4-98C1911A9E7A}" destId="{79489147-F412-4CFD-8571-C690C00423D2}" srcOrd="2" destOrd="0" presId="urn:microsoft.com/office/officeart/2008/layout/LinedList"/>
    <dgm:cxn modelId="{6B081067-30AE-4883-BCFC-D390E86567C6}" type="presParOf" srcId="{E67F564D-C63F-45EE-A9D4-98C1911A9E7A}" destId="{D4C74F30-8F77-45E1-A0FC-E9690155A1F5}" srcOrd="3" destOrd="0" presId="urn:microsoft.com/office/officeart/2008/layout/LinedList"/>
    <dgm:cxn modelId="{29B9AE8E-8139-4461-A2F0-39DFFC6B4BAF}" type="presParOf" srcId="{D4C74F30-8F77-45E1-A0FC-E9690155A1F5}" destId="{5E292170-1162-4AC4-9708-BCDCBE33AF80}" srcOrd="0" destOrd="0" presId="urn:microsoft.com/office/officeart/2008/layout/LinedList"/>
    <dgm:cxn modelId="{815CD4D4-281C-4A33-92D5-225A1858ED6B}" type="presParOf" srcId="{D4C74F30-8F77-45E1-A0FC-E9690155A1F5}" destId="{72E74E65-5ED2-4D0E-9B02-D9CCDB7CD87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A2CDC1-F1B7-463D-9CA3-A8BF763F2CE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FFB813C-0F42-458E-A50C-D2FF5919E674}">
      <dgm:prSet/>
      <dgm:spPr/>
      <dgm:t>
        <a:bodyPr/>
        <a:lstStyle/>
        <a:p>
          <a:r>
            <a:rPr lang="en-US" b="1" dirty="0"/>
            <a:t>Impairment must meet a listing OR</a:t>
          </a:r>
          <a:endParaRPr lang="en-US" dirty="0"/>
        </a:p>
      </dgm:t>
    </dgm:pt>
    <dgm:pt modelId="{A094BC60-6EB8-4387-A8FD-A24262CCA657}" type="parTrans" cxnId="{299D1E49-138B-47AB-95DA-097B8B9B097B}">
      <dgm:prSet/>
      <dgm:spPr/>
      <dgm:t>
        <a:bodyPr/>
        <a:lstStyle/>
        <a:p>
          <a:endParaRPr lang="en-US"/>
        </a:p>
      </dgm:t>
    </dgm:pt>
    <dgm:pt modelId="{E7F2EEDC-59B7-45BF-ABE5-1A515C110363}" type="sibTrans" cxnId="{299D1E49-138B-47AB-95DA-097B8B9B097B}">
      <dgm:prSet/>
      <dgm:spPr/>
      <dgm:t>
        <a:bodyPr/>
        <a:lstStyle/>
        <a:p>
          <a:endParaRPr lang="en-US"/>
        </a:p>
      </dgm:t>
    </dgm:pt>
    <dgm:pt modelId="{F0ABDEBF-8292-4E4B-B627-D7B733944283}">
      <dgm:prSet/>
      <dgm:spPr/>
      <dgm:t>
        <a:bodyPr/>
        <a:lstStyle/>
        <a:p>
          <a:r>
            <a:rPr lang="en-US" b="1"/>
            <a:t>Impairment must medically equal a listing OR</a:t>
          </a:r>
          <a:endParaRPr lang="en-US"/>
        </a:p>
      </dgm:t>
    </dgm:pt>
    <dgm:pt modelId="{97AF26AE-547A-415E-A9D4-68BAD19DC5B5}" type="parTrans" cxnId="{94D9BEC1-1FF8-4BA1-A584-5AD33E34B824}">
      <dgm:prSet/>
      <dgm:spPr/>
      <dgm:t>
        <a:bodyPr/>
        <a:lstStyle/>
        <a:p>
          <a:endParaRPr lang="en-US"/>
        </a:p>
      </dgm:t>
    </dgm:pt>
    <dgm:pt modelId="{AED9CDB6-0E03-4856-8C3E-248749B6A9CB}" type="sibTrans" cxnId="{94D9BEC1-1FF8-4BA1-A584-5AD33E34B824}">
      <dgm:prSet/>
      <dgm:spPr/>
      <dgm:t>
        <a:bodyPr/>
        <a:lstStyle/>
        <a:p>
          <a:endParaRPr lang="en-US"/>
        </a:p>
      </dgm:t>
    </dgm:pt>
    <dgm:pt modelId="{1D799A98-BD10-4A5C-8782-DD881C7025E3}">
      <dgm:prSet/>
      <dgm:spPr/>
      <dgm:t>
        <a:bodyPr/>
        <a:lstStyle/>
        <a:p>
          <a:r>
            <a:rPr lang="en-US" b="1"/>
            <a:t>Impairment must functionally equal a listing</a:t>
          </a:r>
          <a:endParaRPr lang="en-US"/>
        </a:p>
      </dgm:t>
    </dgm:pt>
    <dgm:pt modelId="{7C8A447B-E0D3-4959-AF75-53BC28AF423F}" type="parTrans" cxnId="{2F40DA9B-9661-4321-A271-C98FDE8375D7}">
      <dgm:prSet/>
      <dgm:spPr/>
      <dgm:t>
        <a:bodyPr/>
        <a:lstStyle/>
        <a:p>
          <a:endParaRPr lang="en-US"/>
        </a:p>
      </dgm:t>
    </dgm:pt>
    <dgm:pt modelId="{8D0A4F93-5FC8-4D43-B0A2-307A1F680863}" type="sibTrans" cxnId="{2F40DA9B-9661-4321-A271-C98FDE8375D7}">
      <dgm:prSet/>
      <dgm:spPr/>
      <dgm:t>
        <a:bodyPr/>
        <a:lstStyle/>
        <a:p>
          <a:endParaRPr lang="en-US"/>
        </a:p>
      </dgm:t>
    </dgm:pt>
    <dgm:pt modelId="{AEF4AAB3-22E9-4BE9-AB9A-A68BBB0A9909}" type="pres">
      <dgm:prSet presAssocID="{6AA2CDC1-F1B7-463D-9CA3-A8BF763F2CE2}" presName="linear" presStyleCnt="0">
        <dgm:presLayoutVars>
          <dgm:animLvl val="lvl"/>
          <dgm:resizeHandles val="exact"/>
        </dgm:presLayoutVars>
      </dgm:prSet>
      <dgm:spPr/>
    </dgm:pt>
    <dgm:pt modelId="{4DEA5E78-22AB-44CC-8DCB-1E9D231E8C08}" type="pres">
      <dgm:prSet presAssocID="{8FFB813C-0F42-458E-A50C-D2FF5919E674}" presName="parentText" presStyleLbl="node1" presStyleIdx="0" presStyleCnt="3">
        <dgm:presLayoutVars>
          <dgm:chMax val="0"/>
          <dgm:bulletEnabled val="1"/>
        </dgm:presLayoutVars>
      </dgm:prSet>
      <dgm:spPr/>
    </dgm:pt>
    <dgm:pt modelId="{E0862006-5447-4FFB-9CC4-BABF904A32F3}" type="pres">
      <dgm:prSet presAssocID="{E7F2EEDC-59B7-45BF-ABE5-1A515C110363}" presName="spacer" presStyleCnt="0"/>
      <dgm:spPr/>
    </dgm:pt>
    <dgm:pt modelId="{72B43985-C8C0-4902-8646-5E4C9F786D0D}" type="pres">
      <dgm:prSet presAssocID="{F0ABDEBF-8292-4E4B-B627-D7B733944283}" presName="parentText" presStyleLbl="node1" presStyleIdx="1" presStyleCnt="3">
        <dgm:presLayoutVars>
          <dgm:chMax val="0"/>
          <dgm:bulletEnabled val="1"/>
        </dgm:presLayoutVars>
      </dgm:prSet>
      <dgm:spPr/>
    </dgm:pt>
    <dgm:pt modelId="{FD09D5BB-98BB-426C-BE21-529735E74DEA}" type="pres">
      <dgm:prSet presAssocID="{AED9CDB6-0E03-4856-8C3E-248749B6A9CB}" presName="spacer" presStyleCnt="0"/>
      <dgm:spPr/>
    </dgm:pt>
    <dgm:pt modelId="{32FA3FD8-31FE-4909-BCAD-EAA279DCA212}" type="pres">
      <dgm:prSet presAssocID="{1D799A98-BD10-4A5C-8782-DD881C7025E3}" presName="parentText" presStyleLbl="node1" presStyleIdx="2" presStyleCnt="3">
        <dgm:presLayoutVars>
          <dgm:chMax val="0"/>
          <dgm:bulletEnabled val="1"/>
        </dgm:presLayoutVars>
      </dgm:prSet>
      <dgm:spPr/>
    </dgm:pt>
  </dgm:ptLst>
  <dgm:cxnLst>
    <dgm:cxn modelId="{299D1E49-138B-47AB-95DA-097B8B9B097B}" srcId="{6AA2CDC1-F1B7-463D-9CA3-A8BF763F2CE2}" destId="{8FFB813C-0F42-458E-A50C-D2FF5919E674}" srcOrd="0" destOrd="0" parTransId="{A094BC60-6EB8-4387-A8FD-A24262CCA657}" sibTransId="{E7F2EEDC-59B7-45BF-ABE5-1A515C110363}"/>
    <dgm:cxn modelId="{A55CC89B-0F72-4F28-A353-D540B0C06078}" type="presOf" srcId="{6AA2CDC1-F1B7-463D-9CA3-A8BF763F2CE2}" destId="{AEF4AAB3-22E9-4BE9-AB9A-A68BBB0A9909}" srcOrd="0" destOrd="0" presId="urn:microsoft.com/office/officeart/2005/8/layout/vList2"/>
    <dgm:cxn modelId="{2F40DA9B-9661-4321-A271-C98FDE8375D7}" srcId="{6AA2CDC1-F1B7-463D-9CA3-A8BF763F2CE2}" destId="{1D799A98-BD10-4A5C-8782-DD881C7025E3}" srcOrd="2" destOrd="0" parTransId="{7C8A447B-E0D3-4959-AF75-53BC28AF423F}" sibTransId="{8D0A4F93-5FC8-4D43-B0A2-307A1F680863}"/>
    <dgm:cxn modelId="{94D9BEC1-1FF8-4BA1-A584-5AD33E34B824}" srcId="{6AA2CDC1-F1B7-463D-9CA3-A8BF763F2CE2}" destId="{F0ABDEBF-8292-4E4B-B627-D7B733944283}" srcOrd="1" destOrd="0" parTransId="{97AF26AE-547A-415E-A9D4-68BAD19DC5B5}" sibTransId="{AED9CDB6-0E03-4856-8C3E-248749B6A9CB}"/>
    <dgm:cxn modelId="{E5AB54D7-B04F-469D-A4A7-89AE79904CA2}" type="presOf" srcId="{F0ABDEBF-8292-4E4B-B627-D7B733944283}" destId="{72B43985-C8C0-4902-8646-5E4C9F786D0D}" srcOrd="0" destOrd="0" presId="urn:microsoft.com/office/officeart/2005/8/layout/vList2"/>
    <dgm:cxn modelId="{6326BBD9-7ECE-4080-834B-0014BB9AC8CA}" type="presOf" srcId="{8FFB813C-0F42-458E-A50C-D2FF5919E674}" destId="{4DEA5E78-22AB-44CC-8DCB-1E9D231E8C08}" srcOrd="0" destOrd="0" presId="urn:microsoft.com/office/officeart/2005/8/layout/vList2"/>
    <dgm:cxn modelId="{E013DBE2-7F29-4143-BB5A-4A4425A7E581}" type="presOf" srcId="{1D799A98-BD10-4A5C-8782-DD881C7025E3}" destId="{32FA3FD8-31FE-4909-BCAD-EAA279DCA212}" srcOrd="0" destOrd="0" presId="urn:microsoft.com/office/officeart/2005/8/layout/vList2"/>
    <dgm:cxn modelId="{E424275F-B10F-47D6-9467-95BD766FC216}" type="presParOf" srcId="{AEF4AAB3-22E9-4BE9-AB9A-A68BBB0A9909}" destId="{4DEA5E78-22AB-44CC-8DCB-1E9D231E8C08}" srcOrd="0" destOrd="0" presId="urn:microsoft.com/office/officeart/2005/8/layout/vList2"/>
    <dgm:cxn modelId="{0DFAF027-335B-462E-B40A-A3A1050CBBEA}" type="presParOf" srcId="{AEF4AAB3-22E9-4BE9-AB9A-A68BBB0A9909}" destId="{E0862006-5447-4FFB-9CC4-BABF904A32F3}" srcOrd="1" destOrd="0" presId="urn:microsoft.com/office/officeart/2005/8/layout/vList2"/>
    <dgm:cxn modelId="{765D1497-D53F-4338-859D-C1D6EEFF17B5}" type="presParOf" srcId="{AEF4AAB3-22E9-4BE9-AB9A-A68BBB0A9909}" destId="{72B43985-C8C0-4902-8646-5E4C9F786D0D}" srcOrd="2" destOrd="0" presId="urn:microsoft.com/office/officeart/2005/8/layout/vList2"/>
    <dgm:cxn modelId="{E43F0A77-941F-4555-897E-AF6791D96E40}" type="presParOf" srcId="{AEF4AAB3-22E9-4BE9-AB9A-A68BBB0A9909}" destId="{FD09D5BB-98BB-426C-BE21-529735E74DEA}" srcOrd="3" destOrd="0" presId="urn:microsoft.com/office/officeart/2005/8/layout/vList2"/>
    <dgm:cxn modelId="{A692A157-84B4-4B6E-BED4-F216A3C5A739}" type="presParOf" srcId="{AEF4AAB3-22E9-4BE9-AB9A-A68BBB0A9909}" destId="{32FA3FD8-31FE-4909-BCAD-EAA279DCA21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F346DD-F10B-44EE-AAEE-C27E2261C3BE}"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5A1572A-D3D0-4D59-91DF-7335E59D3D8B}">
      <dgm:prSet/>
      <dgm:spPr/>
      <dgm:t>
        <a:bodyPr/>
        <a:lstStyle/>
        <a:p>
          <a:r>
            <a:rPr lang="en-US" dirty="0"/>
            <a:t>Child’s functioning as compared to functioning levels for a typical child of her age</a:t>
          </a:r>
        </a:p>
      </dgm:t>
    </dgm:pt>
    <dgm:pt modelId="{5318CC57-A44D-49B4-9CB9-730EC31A21A9}" type="parTrans" cxnId="{414CE49B-5E88-4F4B-A189-16857CB69E85}">
      <dgm:prSet/>
      <dgm:spPr/>
      <dgm:t>
        <a:bodyPr/>
        <a:lstStyle/>
        <a:p>
          <a:endParaRPr lang="en-US"/>
        </a:p>
      </dgm:t>
    </dgm:pt>
    <dgm:pt modelId="{8D848D26-499A-43ED-A7BE-DC76243F19AF}" type="sibTrans" cxnId="{414CE49B-5E88-4F4B-A189-16857CB69E85}">
      <dgm:prSet/>
      <dgm:spPr/>
      <dgm:t>
        <a:bodyPr/>
        <a:lstStyle/>
        <a:p>
          <a:endParaRPr lang="en-US"/>
        </a:p>
      </dgm:t>
    </dgm:pt>
    <dgm:pt modelId="{712E5388-3DAA-42F0-8ECE-37505C7FD3BE}">
      <dgm:prSet/>
      <dgm:spPr/>
      <dgm:t>
        <a:bodyPr/>
        <a:lstStyle/>
        <a:p>
          <a:r>
            <a:rPr lang="en-US"/>
            <a:t>SSA will also look at the combined effects of multiple impairments</a:t>
          </a:r>
        </a:p>
      </dgm:t>
    </dgm:pt>
    <dgm:pt modelId="{F0273050-8A3E-4465-9970-11960464B275}" type="parTrans" cxnId="{C8CD141E-7AD7-4A4E-8754-F6BBAD78C59F}">
      <dgm:prSet/>
      <dgm:spPr/>
      <dgm:t>
        <a:bodyPr/>
        <a:lstStyle/>
        <a:p>
          <a:endParaRPr lang="en-US"/>
        </a:p>
      </dgm:t>
    </dgm:pt>
    <dgm:pt modelId="{D91247B5-2083-47DC-87C1-1074B3B51D9A}" type="sibTrans" cxnId="{C8CD141E-7AD7-4A4E-8754-F6BBAD78C59F}">
      <dgm:prSet/>
      <dgm:spPr/>
      <dgm:t>
        <a:bodyPr/>
        <a:lstStyle/>
        <a:p>
          <a:endParaRPr lang="en-US"/>
        </a:p>
      </dgm:t>
    </dgm:pt>
    <dgm:pt modelId="{7A8B3B85-A502-4025-9943-D8821959AEF7}">
      <dgm:prSet/>
      <dgm:spPr/>
      <dgm:t>
        <a:bodyPr/>
        <a:lstStyle/>
        <a:p>
          <a:r>
            <a:rPr lang="en-US"/>
            <a:t>SSA looks at help you may receive from family, teachers or others</a:t>
          </a:r>
        </a:p>
      </dgm:t>
    </dgm:pt>
    <dgm:pt modelId="{D80B2801-9483-424A-A886-6C72EAF1823A}" type="parTrans" cxnId="{6520F814-CAE1-4C3B-8CFC-F59A0E554082}">
      <dgm:prSet/>
      <dgm:spPr/>
      <dgm:t>
        <a:bodyPr/>
        <a:lstStyle/>
        <a:p>
          <a:endParaRPr lang="en-US"/>
        </a:p>
      </dgm:t>
    </dgm:pt>
    <dgm:pt modelId="{E4FFEBF2-F84A-4B81-95B9-9580FC5A902F}" type="sibTrans" cxnId="{6520F814-CAE1-4C3B-8CFC-F59A0E554082}">
      <dgm:prSet/>
      <dgm:spPr/>
      <dgm:t>
        <a:bodyPr/>
        <a:lstStyle/>
        <a:p>
          <a:endParaRPr lang="en-US"/>
        </a:p>
      </dgm:t>
    </dgm:pt>
    <dgm:pt modelId="{BCB1ADFE-A163-4789-B42B-41CD43D10086}" type="pres">
      <dgm:prSet presAssocID="{17F346DD-F10B-44EE-AAEE-C27E2261C3BE}" presName="linear" presStyleCnt="0">
        <dgm:presLayoutVars>
          <dgm:animLvl val="lvl"/>
          <dgm:resizeHandles val="exact"/>
        </dgm:presLayoutVars>
      </dgm:prSet>
      <dgm:spPr/>
    </dgm:pt>
    <dgm:pt modelId="{50B02185-4F25-411B-A363-3F94C93292AC}" type="pres">
      <dgm:prSet presAssocID="{C5A1572A-D3D0-4D59-91DF-7335E59D3D8B}" presName="parentText" presStyleLbl="node1" presStyleIdx="0" presStyleCnt="3">
        <dgm:presLayoutVars>
          <dgm:chMax val="0"/>
          <dgm:bulletEnabled val="1"/>
        </dgm:presLayoutVars>
      </dgm:prSet>
      <dgm:spPr/>
    </dgm:pt>
    <dgm:pt modelId="{54DA1D99-B790-46BA-BF8D-B0D4C2496279}" type="pres">
      <dgm:prSet presAssocID="{8D848D26-499A-43ED-A7BE-DC76243F19AF}" presName="spacer" presStyleCnt="0"/>
      <dgm:spPr/>
    </dgm:pt>
    <dgm:pt modelId="{51BC0A3E-AC94-4F66-9732-56CB71AC2388}" type="pres">
      <dgm:prSet presAssocID="{712E5388-3DAA-42F0-8ECE-37505C7FD3BE}" presName="parentText" presStyleLbl="node1" presStyleIdx="1" presStyleCnt="3">
        <dgm:presLayoutVars>
          <dgm:chMax val="0"/>
          <dgm:bulletEnabled val="1"/>
        </dgm:presLayoutVars>
      </dgm:prSet>
      <dgm:spPr/>
    </dgm:pt>
    <dgm:pt modelId="{C813FDCB-591D-4C1F-91E8-BBAFF2D5E200}" type="pres">
      <dgm:prSet presAssocID="{D91247B5-2083-47DC-87C1-1074B3B51D9A}" presName="spacer" presStyleCnt="0"/>
      <dgm:spPr/>
    </dgm:pt>
    <dgm:pt modelId="{554EEBA4-F12A-40AF-A63C-28BF675E4812}" type="pres">
      <dgm:prSet presAssocID="{7A8B3B85-A502-4025-9943-D8821959AEF7}" presName="parentText" presStyleLbl="node1" presStyleIdx="2" presStyleCnt="3">
        <dgm:presLayoutVars>
          <dgm:chMax val="0"/>
          <dgm:bulletEnabled val="1"/>
        </dgm:presLayoutVars>
      </dgm:prSet>
      <dgm:spPr/>
    </dgm:pt>
  </dgm:ptLst>
  <dgm:cxnLst>
    <dgm:cxn modelId="{6520F814-CAE1-4C3B-8CFC-F59A0E554082}" srcId="{17F346DD-F10B-44EE-AAEE-C27E2261C3BE}" destId="{7A8B3B85-A502-4025-9943-D8821959AEF7}" srcOrd="2" destOrd="0" parTransId="{D80B2801-9483-424A-A886-6C72EAF1823A}" sibTransId="{E4FFEBF2-F84A-4B81-95B9-9580FC5A902F}"/>
    <dgm:cxn modelId="{C8CD141E-7AD7-4A4E-8754-F6BBAD78C59F}" srcId="{17F346DD-F10B-44EE-AAEE-C27E2261C3BE}" destId="{712E5388-3DAA-42F0-8ECE-37505C7FD3BE}" srcOrd="1" destOrd="0" parTransId="{F0273050-8A3E-4465-9970-11960464B275}" sibTransId="{D91247B5-2083-47DC-87C1-1074B3B51D9A}"/>
    <dgm:cxn modelId="{45E66328-1331-4FAD-8227-55DAC64B3945}" type="presOf" srcId="{17F346DD-F10B-44EE-AAEE-C27E2261C3BE}" destId="{BCB1ADFE-A163-4789-B42B-41CD43D10086}" srcOrd="0" destOrd="0" presId="urn:microsoft.com/office/officeart/2005/8/layout/vList2"/>
    <dgm:cxn modelId="{E686D33B-E8D5-4C16-9643-62C1AF67C9E1}" type="presOf" srcId="{712E5388-3DAA-42F0-8ECE-37505C7FD3BE}" destId="{51BC0A3E-AC94-4F66-9732-56CB71AC2388}" srcOrd="0" destOrd="0" presId="urn:microsoft.com/office/officeart/2005/8/layout/vList2"/>
    <dgm:cxn modelId="{1D67808A-5BA8-49D1-B5A3-C08F5845B1A1}" type="presOf" srcId="{7A8B3B85-A502-4025-9943-D8821959AEF7}" destId="{554EEBA4-F12A-40AF-A63C-28BF675E4812}" srcOrd="0" destOrd="0" presId="urn:microsoft.com/office/officeart/2005/8/layout/vList2"/>
    <dgm:cxn modelId="{414CE49B-5E88-4F4B-A189-16857CB69E85}" srcId="{17F346DD-F10B-44EE-AAEE-C27E2261C3BE}" destId="{C5A1572A-D3D0-4D59-91DF-7335E59D3D8B}" srcOrd="0" destOrd="0" parTransId="{5318CC57-A44D-49B4-9CB9-730EC31A21A9}" sibTransId="{8D848D26-499A-43ED-A7BE-DC76243F19AF}"/>
    <dgm:cxn modelId="{E31CDABC-3429-43B2-9057-2524B48C6B08}" type="presOf" srcId="{C5A1572A-D3D0-4D59-91DF-7335E59D3D8B}" destId="{50B02185-4F25-411B-A363-3F94C93292AC}" srcOrd="0" destOrd="0" presId="urn:microsoft.com/office/officeart/2005/8/layout/vList2"/>
    <dgm:cxn modelId="{882848DF-3064-497B-8D7E-AE8D245019B7}" type="presParOf" srcId="{BCB1ADFE-A163-4789-B42B-41CD43D10086}" destId="{50B02185-4F25-411B-A363-3F94C93292AC}" srcOrd="0" destOrd="0" presId="urn:microsoft.com/office/officeart/2005/8/layout/vList2"/>
    <dgm:cxn modelId="{A1684064-AC6B-44AB-8875-5330EA10FC2B}" type="presParOf" srcId="{BCB1ADFE-A163-4789-B42B-41CD43D10086}" destId="{54DA1D99-B790-46BA-BF8D-B0D4C2496279}" srcOrd="1" destOrd="0" presId="urn:microsoft.com/office/officeart/2005/8/layout/vList2"/>
    <dgm:cxn modelId="{88202F7D-ECE6-4FE4-B113-05CC57D83E16}" type="presParOf" srcId="{BCB1ADFE-A163-4789-B42B-41CD43D10086}" destId="{51BC0A3E-AC94-4F66-9732-56CB71AC2388}" srcOrd="2" destOrd="0" presId="urn:microsoft.com/office/officeart/2005/8/layout/vList2"/>
    <dgm:cxn modelId="{747B5ADD-A3C3-48DF-8985-4B529365DD00}" type="presParOf" srcId="{BCB1ADFE-A163-4789-B42B-41CD43D10086}" destId="{C813FDCB-591D-4C1F-91E8-BBAFF2D5E200}" srcOrd="3" destOrd="0" presId="urn:microsoft.com/office/officeart/2005/8/layout/vList2"/>
    <dgm:cxn modelId="{C094E3DD-E056-4298-BC1E-798E1503936B}" type="presParOf" srcId="{BCB1ADFE-A163-4789-B42B-41CD43D10086}" destId="{554EEBA4-F12A-40AF-A63C-28BF675E481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34E3A4-602F-402B-A96F-9E96DCE2C6C4}"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1D185D15-1A67-4F22-85BD-6542F12BDE1D}">
      <dgm:prSet/>
      <dgm:spPr/>
      <dgm:t>
        <a:bodyPr/>
        <a:lstStyle/>
        <a:p>
          <a:r>
            <a:rPr lang="en-US" b="1" i="0" baseline="0" dirty="0"/>
            <a:t>Marked impairment</a:t>
          </a:r>
          <a:r>
            <a:rPr lang="en-US" b="0" i="0" baseline="0" dirty="0"/>
            <a:t>: an impairment that interferes seriously with the child’s ability to independently initiate, sustain or complete activities</a:t>
          </a:r>
          <a:endParaRPr lang="en-US" dirty="0"/>
        </a:p>
      </dgm:t>
    </dgm:pt>
    <dgm:pt modelId="{2DCA27AA-7E7A-493D-B338-433CD8EDF460}" type="parTrans" cxnId="{5A62B3AE-D06E-4FB2-BD0B-946F189E54AE}">
      <dgm:prSet/>
      <dgm:spPr/>
      <dgm:t>
        <a:bodyPr/>
        <a:lstStyle/>
        <a:p>
          <a:endParaRPr lang="en-US"/>
        </a:p>
      </dgm:t>
    </dgm:pt>
    <dgm:pt modelId="{5C7242A7-ED5F-4617-B3EC-14B5B2A2F3E3}" type="sibTrans" cxnId="{5A62B3AE-D06E-4FB2-BD0B-946F189E54AE}">
      <dgm:prSet/>
      <dgm:spPr/>
      <dgm:t>
        <a:bodyPr/>
        <a:lstStyle/>
        <a:p>
          <a:endParaRPr lang="en-US"/>
        </a:p>
      </dgm:t>
    </dgm:pt>
    <dgm:pt modelId="{378B79B6-63B5-4EA9-BA48-162FA6E1B84E}">
      <dgm:prSet/>
      <dgm:spPr/>
      <dgm:t>
        <a:bodyPr/>
        <a:lstStyle/>
        <a:p>
          <a:r>
            <a:rPr lang="en-US" b="0" i="0" baseline="0" dirty="0"/>
            <a:t>Two standard deviations below the mean</a:t>
          </a:r>
          <a:endParaRPr lang="en-US" dirty="0"/>
        </a:p>
      </dgm:t>
    </dgm:pt>
    <dgm:pt modelId="{144242EB-B4F5-4FE4-AC58-D2BD290BB732}" type="parTrans" cxnId="{222F0078-8824-45EC-99E6-73D5A5A50E02}">
      <dgm:prSet/>
      <dgm:spPr/>
      <dgm:t>
        <a:bodyPr/>
        <a:lstStyle/>
        <a:p>
          <a:endParaRPr lang="en-US"/>
        </a:p>
      </dgm:t>
    </dgm:pt>
    <dgm:pt modelId="{23967965-1E31-4525-9840-22FDBB2B5501}" type="sibTrans" cxnId="{222F0078-8824-45EC-99E6-73D5A5A50E02}">
      <dgm:prSet/>
      <dgm:spPr/>
      <dgm:t>
        <a:bodyPr/>
        <a:lstStyle/>
        <a:p>
          <a:endParaRPr lang="en-US"/>
        </a:p>
      </dgm:t>
    </dgm:pt>
    <dgm:pt modelId="{C38B6712-E624-4D01-9882-E3C848309E6A}">
      <dgm:prSet/>
      <dgm:spPr/>
      <dgm:t>
        <a:bodyPr/>
        <a:lstStyle/>
        <a:p>
          <a:r>
            <a:rPr lang="en-US" b="1" i="0" baseline="0" dirty="0"/>
            <a:t>Extreme limitation</a:t>
          </a:r>
          <a:r>
            <a:rPr lang="en-US" b="0" i="0" baseline="0" dirty="0"/>
            <a:t>: </a:t>
          </a:r>
          <a:r>
            <a:rPr lang="en-US" dirty="0"/>
            <a:t>an impairment interferes very seriously with your ability to independently initiate, sustain or complete activities</a:t>
          </a:r>
        </a:p>
      </dgm:t>
    </dgm:pt>
    <dgm:pt modelId="{45F6A4F4-EE95-4467-993A-36FAF8CF7EAD}" type="parTrans" cxnId="{F4E9F86A-4E53-481A-937D-28FBC4288F2E}">
      <dgm:prSet/>
      <dgm:spPr/>
      <dgm:t>
        <a:bodyPr/>
        <a:lstStyle/>
        <a:p>
          <a:endParaRPr lang="en-US"/>
        </a:p>
      </dgm:t>
    </dgm:pt>
    <dgm:pt modelId="{4382EBE1-6A10-4EBC-AA65-62FE42CBAA54}" type="sibTrans" cxnId="{F4E9F86A-4E53-481A-937D-28FBC4288F2E}">
      <dgm:prSet/>
      <dgm:spPr/>
      <dgm:t>
        <a:bodyPr/>
        <a:lstStyle/>
        <a:p>
          <a:endParaRPr lang="en-US"/>
        </a:p>
      </dgm:t>
    </dgm:pt>
    <dgm:pt modelId="{8B5DAD12-D853-4589-A754-B81E7A427386}">
      <dgm:prSet/>
      <dgm:spPr/>
      <dgm:t>
        <a:bodyPr/>
        <a:lstStyle/>
        <a:p>
          <a:r>
            <a:rPr lang="en-US" b="0" i="0" baseline="0"/>
            <a:t>Does not mean child has a total lack of functioning</a:t>
          </a:r>
          <a:endParaRPr lang="en-US"/>
        </a:p>
      </dgm:t>
    </dgm:pt>
    <dgm:pt modelId="{9EFBCA36-CF64-4678-B724-E95D1D353BB1}" type="parTrans" cxnId="{45482DC2-F1FB-4259-B4DE-74410C95B956}">
      <dgm:prSet/>
      <dgm:spPr/>
      <dgm:t>
        <a:bodyPr/>
        <a:lstStyle/>
        <a:p>
          <a:endParaRPr lang="en-US"/>
        </a:p>
      </dgm:t>
    </dgm:pt>
    <dgm:pt modelId="{079FE7C0-6182-4AE5-9FDE-4F173EE7A128}" type="sibTrans" cxnId="{45482DC2-F1FB-4259-B4DE-74410C95B956}">
      <dgm:prSet/>
      <dgm:spPr/>
      <dgm:t>
        <a:bodyPr/>
        <a:lstStyle/>
        <a:p>
          <a:endParaRPr lang="en-US"/>
        </a:p>
      </dgm:t>
    </dgm:pt>
    <dgm:pt modelId="{7752348C-4083-4CC2-8944-5FF368A4CB92}">
      <dgm:prSet/>
      <dgm:spPr/>
      <dgm:t>
        <a:bodyPr/>
        <a:lstStyle/>
        <a:p>
          <a:r>
            <a:rPr lang="en-US"/>
            <a:t>Three standard deviations below the mean or more</a:t>
          </a:r>
        </a:p>
      </dgm:t>
    </dgm:pt>
    <dgm:pt modelId="{9DE4DBE3-BF71-4D34-B0D3-DD07634387B8}" type="parTrans" cxnId="{4B03C76E-3F7D-488E-8194-8546F6B18535}">
      <dgm:prSet/>
      <dgm:spPr/>
      <dgm:t>
        <a:bodyPr/>
        <a:lstStyle/>
        <a:p>
          <a:endParaRPr lang="en-US"/>
        </a:p>
      </dgm:t>
    </dgm:pt>
    <dgm:pt modelId="{42A04F07-4765-472E-95F9-F78B823CE048}" type="sibTrans" cxnId="{4B03C76E-3F7D-488E-8194-8546F6B18535}">
      <dgm:prSet/>
      <dgm:spPr/>
      <dgm:t>
        <a:bodyPr/>
        <a:lstStyle/>
        <a:p>
          <a:endParaRPr lang="en-US"/>
        </a:p>
      </dgm:t>
    </dgm:pt>
    <dgm:pt modelId="{3BC65B80-A5CC-4F5C-B9B6-4A93ED0CF906}">
      <dgm:prSet/>
      <dgm:spPr/>
      <dgm:t>
        <a:bodyPr/>
        <a:lstStyle/>
        <a:p>
          <a:endParaRPr lang="en-US"/>
        </a:p>
      </dgm:t>
    </dgm:pt>
    <dgm:pt modelId="{A43DB4DE-EC9F-4F43-B527-2C6EEA8B3B8E}" type="parTrans" cxnId="{CE163301-BAD2-4795-90AF-B25484B0AF8F}">
      <dgm:prSet/>
      <dgm:spPr/>
      <dgm:t>
        <a:bodyPr/>
        <a:lstStyle/>
        <a:p>
          <a:endParaRPr lang="en-US"/>
        </a:p>
      </dgm:t>
    </dgm:pt>
    <dgm:pt modelId="{5CCE85CA-9C1D-4E8A-84BB-3B7F34AD4021}" type="sibTrans" cxnId="{CE163301-BAD2-4795-90AF-B25484B0AF8F}">
      <dgm:prSet/>
      <dgm:spPr/>
      <dgm:t>
        <a:bodyPr/>
        <a:lstStyle/>
        <a:p>
          <a:endParaRPr lang="en-US"/>
        </a:p>
      </dgm:t>
    </dgm:pt>
    <dgm:pt modelId="{898B8F26-9A11-45B3-86AC-DCEF7836DC07}">
      <dgm:prSet/>
      <dgm:spPr/>
      <dgm:t>
        <a:bodyPr/>
        <a:lstStyle/>
        <a:p>
          <a:endParaRPr lang="en-US"/>
        </a:p>
      </dgm:t>
    </dgm:pt>
    <dgm:pt modelId="{CF1BD1AB-27E6-4A48-BC2C-3BF847C12F92}" type="parTrans" cxnId="{FF8F73AC-68D6-437C-A54F-3469A683952E}">
      <dgm:prSet/>
      <dgm:spPr/>
      <dgm:t>
        <a:bodyPr/>
        <a:lstStyle/>
        <a:p>
          <a:endParaRPr lang="en-US"/>
        </a:p>
      </dgm:t>
    </dgm:pt>
    <dgm:pt modelId="{9677D34A-4B53-4560-B15A-90804C38A2D4}" type="sibTrans" cxnId="{FF8F73AC-68D6-437C-A54F-3469A683952E}">
      <dgm:prSet/>
      <dgm:spPr/>
      <dgm:t>
        <a:bodyPr/>
        <a:lstStyle/>
        <a:p>
          <a:endParaRPr lang="en-US"/>
        </a:p>
      </dgm:t>
    </dgm:pt>
    <dgm:pt modelId="{7AA43FCE-36FF-498A-9320-3933D3CB9D20}">
      <dgm:prSet/>
      <dgm:spPr/>
      <dgm:t>
        <a:bodyPr/>
        <a:lstStyle/>
        <a:p>
          <a:endParaRPr lang="en-US"/>
        </a:p>
      </dgm:t>
    </dgm:pt>
    <dgm:pt modelId="{D58A0709-298F-40C8-B6BC-D612AACE9244}" type="parTrans" cxnId="{812CA154-4D03-4916-BE39-AC0B8214CF48}">
      <dgm:prSet/>
      <dgm:spPr/>
      <dgm:t>
        <a:bodyPr/>
        <a:lstStyle/>
        <a:p>
          <a:endParaRPr lang="en-US"/>
        </a:p>
      </dgm:t>
    </dgm:pt>
    <dgm:pt modelId="{809E744B-6C79-42B7-BE89-C37470242D21}" type="sibTrans" cxnId="{812CA154-4D03-4916-BE39-AC0B8214CF48}">
      <dgm:prSet/>
      <dgm:spPr/>
      <dgm:t>
        <a:bodyPr/>
        <a:lstStyle/>
        <a:p>
          <a:endParaRPr lang="en-US"/>
        </a:p>
      </dgm:t>
    </dgm:pt>
    <dgm:pt modelId="{6805EFD4-54D7-44ED-A62B-5FF983506F6C}">
      <dgm:prSet/>
      <dgm:spPr/>
      <dgm:t>
        <a:bodyPr/>
        <a:lstStyle/>
        <a:p>
          <a:endParaRPr lang="en-US"/>
        </a:p>
      </dgm:t>
    </dgm:pt>
    <dgm:pt modelId="{BACD5B82-3A95-4DB2-B35E-B1C41CC12AD7}" type="parTrans" cxnId="{F864C397-BC67-4F7A-980D-994F662FA037}">
      <dgm:prSet/>
      <dgm:spPr/>
      <dgm:t>
        <a:bodyPr/>
        <a:lstStyle/>
        <a:p>
          <a:endParaRPr lang="en-US"/>
        </a:p>
      </dgm:t>
    </dgm:pt>
    <dgm:pt modelId="{31CAF66D-DA43-464E-AD74-8BFF2D9723A8}" type="sibTrans" cxnId="{F864C397-BC67-4F7A-980D-994F662FA037}">
      <dgm:prSet/>
      <dgm:spPr/>
      <dgm:t>
        <a:bodyPr/>
        <a:lstStyle/>
        <a:p>
          <a:endParaRPr lang="en-US"/>
        </a:p>
      </dgm:t>
    </dgm:pt>
    <dgm:pt modelId="{AA0FC4EB-27A5-48BD-B661-2AB4B19714AB}">
      <dgm:prSet/>
      <dgm:spPr/>
      <dgm:t>
        <a:bodyPr/>
        <a:lstStyle/>
        <a:p>
          <a:endParaRPr lang="en-US"/>
        </a:p>
      </dgm:t>
    </dgm:pt>
    <dgm:pt modelId="{0C4B0B55-A8F8-4590-8C5F-63A469E6186A}" type="parTrans" cxnId="{1F9EAA66-B054-4C84-BDE4-17216136B3B9}">
      <dgm:prSet/>
      <dgm:spPr/>
      <dgm:t>
        <a:bodyPr/>
        <a:lstStyle/>
        <a:p>
          <a:endParaRPr lang="en-US"/>
        </a:p>
      </dgm:t>
    </dgm:pt>
    <dgm:pt modelId="{D1EA0382-FFE2-49AD-A175-8E63CE9483A4}" type="sibTrans" cxnId="{1F9EAA66-B054-4C84-BDE4-17216136B3B9}">
      <dgm:prSet/>
      <dgm:spPr/>
      <dgm:t>
        <a:bodyPr/>
        <a:lstStyle/>
        <a:p>
          <a:endParaRPr lang="en-US"/>
        </a:p>
      </dgm:t>
    </dgm:pt>
    <dgm:pt modelId="{A6D89168-8C3A-4C67-A690-2EAA548F7B59}" type="pres">
      <dgm:prSet presAssocID="{C934E3A4-602F-402B-A96F-9E96DCE2C6C4}" presName="Name0" presStyleCnt="0">
        <dgm:presLayoutVars>
          <dgm:dir/>
          <dgm:animLvl val="lvl"/>
          <dgm:resizeHandles val="exact"/>
        </dgm:presLayoutVars>
      </dgm:prSet>
      <dgm:spPr/>
    </dgm:pt>
    <dgm:pt modelId="{2BD3C6E5-7371-4FE6-A42C-2461EDF21E3D}" type="pres">
      <dgm:prSet presAssocID="{1D185D15-1A67-4F22-85BD-6542F12BDE1D}" presName="linNode" presStyleCnt="0"/>
      <dgm:spPr/>
    </dgm:pt>
    <dgm:pt modelId="{F531CCAE-AE93-444A-8308-B614379F3630}" type="pres">
      <dgm:prSet presAssocID="{1D185D15-1A67-4F22-85BD-6542F12BDE1D}" presName="parentText" presStyleLbl="node1" presStyleIdx="0" presStyleCnt="2">
        <dgm:presLayoutVars>
          <dgm:chMax val="1"/>
          <dgm:bulletEnabled val="1"/>
        </dgm:presLayoutVars>
      </dgm:prSet>
      <dgm:spPr/>
    </dgm:pt>
    <dgm:pt modelId="{8F8EF6D9-8795-4F46-8822-B1077369D028}" type="pres">
      <dgm:prSet presAssocID="{1D185D15-1A67-4F22-85BD-6542F12BDE1D}" presName="descendantText" presStyleLbl="alignAccFollowNode1" presStyleIdx="0" presStyleCnt="2">
        <dgm:presLayoutVars>
          <dgm:bulletEnabled val="1"/>
        </dgm:presLayoutVars>
      </dgm:prSet>
      <dgm:spPr/>
    </dgm:pt>
    <dgm:pt modelId="{AFACDC9C-0904-4564-8894-AF01002BE3F2}" type="pres">
      <dgm:prSet presAssocID="{5C7242A7-ED5F-4617-B3EC-14B5B2A2F3E3}" presName="sp" presStyleCnt="0"/>
      <dgm:spPr/>
    </dgm:pt>
    <dgm:pt modelId="{00F2F66E-4B75-473B-A9E0-74AE0F30D587}" type="pres">
      <dgm:prSet presAssocID="{C38B6712-E624-4D01-9882-E3C848309E6A}" presName="linNode" presStyleCnt="0"/>
      <dgm:spPr/>
    </dgm:pt>
    <dgm:pt modelId="{BB543B63-FED0-49BF-8F51-B703E9A35396}" type="pres">
      <dgm:prSet presAssocID="{C38B6712-E624-4D01-9882-E3C848309E6A}" presName="parentText" presStyleLbl="node1" presStyleIdx="1" presStyleCnt="2">
        <dgm:presLayoutVars>
          <dgm:chMax val="1"/>
          <dgm:bulletEnabled val="1"/>
        </dgm:presLayoutVars>
      </dgm:prSet>
      <dgm:spPr/>
    </dgm:pt>
    <dgm:pt modelId="{04CB181A-EBDD-428A-B736-187F213C6321}" type="pres">
      <dgm:prSet presAssocID="{C38B6712-E624-4D01-9882-E3C848309E6A}" presName="descendantText" presStyleLbl="alignAccFollowNode1" presStyleIdx="1" presStyleCnt="2">
        <dgm:presLayoutVars>
          <dgm:bulletEnabled val="1"/>
        </dgm:presLayoutVars>
      </dgm:prSet>
      <dgm:spPr/>
    </dgm:pt>
  </dgm:ptLst>
  <dgm:cxnLst>
    <dgm:cxn modelId="{CE163301-BAD2-4795-90AF-B25484B0AF8F}" srcId="{1D185D15-1A67-4F22-85BD-6542F12BDE1D}" destId="{3BC65B80-A5CC-4F5C-B9B6-4A93ED0CF906}" srcOrd="4" destOrd="0" parTransId="{A43DB4DE-EC9F-4F43-B527-2C6EEA8B3B8E}" sibTransId="{5CCE85CA-9C1D-4E8A-84BB-3B7F34AD4021}"/>
    <dgm:cxn modelId="{C09F1F08-BF95-4D39-BC8D-89544FAD5E0D}" type="presOf" srcId="{378B79B6-63B5-4EA9-BA48-162FA6E1B84E}" destId="{8F8EF6D9-8795-4F46-8822-B1077369D028}" srcOrd="0" destOrd="1" presId="urn:microsoft.com/office/officeart/2005/8/layout/vList5"/>
    <dgm:cxn modelId="{A4643414-1732-4479-BAE1-C7536D6E3577}" type="presOf" srcId="{AA0FC4EB-27A5-48BD-B661-2AB4B19714AB}" destId="{04CB181A-EBDD-428A-B736-187F213C6321}" srcOrd="0" destOrd="0" presId="urn:microsoft.com/office/officeart/2005/8/layout/vList5"/>
    <dgm:cxn modelId="{7519771F-616C-4421-A5F5-2CD1BCE004D6}" type="presOf" srcId="{898B8F26-9A11-45B3-86AC-DCEF7836DC07}" destId="{8F8EF6D9-8795-4F46-8822-B1077369D028}" srcOrd="0" destOrd="2" presId="urn:microsoft.com/office/officeart/2005/8/layout/vList5"/>
    <dgm:cxn modelId="{DB7D3046-EA7D-4622-A475-E50C889CFA56}" type="presOf" srcId="{8B5DAD12-D853-4589-A754-B81E7A427386}" destId="{04CB181A-EBDD-428A-B736-187F213C6321}" srcOrd="0" destOrd="1" presId="urn:microsoft.com/office/officeart/2005/8/layout/vList5"/>
    <dgm:cxn modelId="{1F9EAA66-B054-4C84-BDE4-17216136B3B9}" srcId="{C38B6712-E624-4D01-9882-E3C848309E6A}" destId="{AA0FC4EB-27A5-48BD-B661-2AB4B19714AB}" srcOrd="0" destOrd="0" parTransId="{0C4B0B55-A8F8-4590-8C5F-63A469E6186A}" sibTransId="{D1EA0382-FFE2-49AD-A175-8E63CE9483A4}"/>
    <dgm:cxn modelId="{F4E9F86A-4E53-481A-937D-28FBC4288F2E}" srcId="{C934E3A4-602F-402B-A96F-9E96DCE2C6C4}" destId="{C38B6712-E624-4D01-9882-E3C848309E6A}" srcOrd="1" destOrd="0" parTransId="{45F6A4F4-EE95-4467-993A-36FAF8CF7EAD}" sibTransId="{4382EBE1-6A10-4EBC-AA65-62FE42CBAA54}"/>
    <dgm:cxn modelId="{F667C54D-9BE7-4034-B46F-5A9DA9D0B9BC}" type="presOf" srcId="{6805EFD4-54D7-44ED-A62B-5FF983506F6C}" destId="{8F8EF6D9-8795-4F46-8822-B1077369D028}" srcOrd="0" destOrd="0" presId="urn:microsoft.com/office/officeart/2005/8/layout/vList5"/>
    <dgm:cxn modelId="{4B03C76E-3F7D-488E-8194-8546F6B18535}" srcId="{C38B6712-E624-4D01-9882-E3C848309E6A}" destId="{7752348C-4083-4CC2-8944-5FF368A4CB92}" srcOrd="2" destOrd="0" parTransId="{9DE4DBE3-BF71-4D34-B0D3-DD07634387B8}" sibTransId="{42A04F07-4765-472E-95F9-F78B823CE048}"/>
    <dgm:cxn modelId="{812CA154-4D03-4916-BE39-AC0B8214CF48}" srcId="{1D185D15-1A67-4F22-85BD-6542F12BDE1D}" destId="{7AA43FCE-36FF-498A-9320-3933D3CB9D20}" srcOrd="3" destOrd="0" parTransId="{D58A0709-298F-40C8-B6BC-D612AACE9244}" sibTransId="{809E744B-6C79-42B7-BE89-C37470242D21}"/>
    <dgm:cxn modelId="{222F0078-8824-45EC-99E6-73D5A5A50E02}" srcId="{1D185D15-1A67-4F22-85BD-6542F12BDE1D}" destId="{378B79B6-63B5-4EA9-BA48-162FA6E1B84E}" srcOrd="1" destOrd="0" parTransId="{144242EB-B4F5-4FE4-AC58-D2BD290BB732}" sibTransId="{23967965-1E31-4525-9840-22FDBB2B5501}"/>
    <dgm:cxn modelId="{CB615C7C-6A74-48BB-A5CC-C81A4DC11D53}" type="presOf" srcId="{7752348C-4083-4CC2-8944-5FF368A4CB92}" destId="{04CB181A-EBDD-428A-B736-187F213C6321}" srcOrd="0" destOrd="2" presId="urn:microsoft.com/office/officeart/2005/8/layout/vList5"/>
    <dgm:cxn modelId="{43A4F78A-C619-47E2-8091-62F6A71E1113}" type="presOf" srcId="{C934E3A4-602F-402B-A96F-9E96DCE2C6C4}" destId="{A6D89168-8C3A-4C67-A690-2EAA548F7B59}" srcOrd="0" destOrd="0" presId="urn:microsoft.com/office/officeart/2005/8/layout/vList5"/>
    <dgm:cxn modelId="{A89AA496-4ECA-4089-A216-93D2BA890424}" type="presOf" srcId="{C38B6712-E624-4D01-9882-E3C848309E6A}" destId="{BB543B63-FED0-49BF-8F51-B703E9A35396}" srcOrd="0" destOrd="0" presId="urn:microsoft.com/office/officeart/2005/8/layout/vList5"/>
    <dgm:cxn modelId="{F864C397-BC67-4F7A-980D-994F662FA037}" srcId="{1D185D15-1A67-4F22-85BD-6542F12BDE1D}" destId="{6805EFD4-54D7-44ED-A62B-5FF983506F6C}" srcOrd="0" destOrd="0" parTransId="{BACD5B82-3A95-4DB2-B35E-B1C41CC12AD7}" sibTransId="{31CAF66D-DA43-464E-AD74-8BFF2D9723A8}"/>
    <dgm:cxn modelId="{FF8F73AC-68D6-437C-A54F-3469A683952E}" srcId="{1D185D15-1A67-4F22-85BD-6542F12BDE1D}" destId="{898B8F26-9A11-45B3-86AC-DCEF7836DC07}" srcOrd="2" destOrd="0" parTransId="{CF1BD1AB-27E6-4A48-BC2C-3BF847C12F92}" sibTransId="{9677D34A-4B53-4560-B15A-90804C38A2D4}"/>
    <dgm:cxn modelId="{5A62B3AE-D06E-4FB2-BD0B-946F189E54AE}" srcId="{C934E3A4-602F-402B-A96F-9E96DCE2C6C4}" destId="{1D185D15-1A67-4F22-85BD-6542F12BDE1D}" srcOrd="0" destOrd="0" parTransId="{2DCA27AA-7E7A-493D-B338-433CD8EDF460}" sibTransId="{5C7242A7-ED5F-4617-B3EC-14B5B2A2F3E3}"/>
    <dgm:cxn modelId="{69443DB4-A235-4661-A95A-46A67F6F36D8}" type="presOf" srcId="{3BC65B80-A5CC-4F5C-B9B6-4A93ED0CF906}" destId="{8F8EF6D9-8795-4F46-8822-B1077369D028}" srcOrd="0" destOrd="4" presId="urn:microsoft.com/office/officeart/2005/8/layout/vList5"/>
    <dgm:cxn modelId="{18B68DBE-942D-4A6D-A7F2-C35EE617114A}" type="presOf" srcId="{7AA43FCE-36FF-498A-9320-3933D3CB9D20}" destId="{8F8EF6D9-8795-4F46-8822-B1077369D028}" srcOrd="0" destOrd="3" presId="urn:microsoft.com/office/officeart/2005/8/layout/vList5"/>
    <dgm:cxn modelId="{45482DC2-F1FB-4259-B4DE-74410C95B956}" srcId="{C38B6712-E624-4D01-9882-E3C848309E6A}" destId="{8B5DAD12-D853-4589-A754-B81E7A427386}" srcOrd="1" destOrd="0" parTransId="{9EFBCA36-CF64-4678-B724-E95D1D353BB1}" sibTransId="{079FE7C0-6182-4AE5-9FDE-4F173EE7A128}"/>
    <dgm:cxn modelId="{A7FF76F7-9936-4C21-81DD-3EA19A486C82}" type="presOf" srcId="{1D185D15-1A67-4F22-85BD-6542F12BDE1D}" destId="{F531CCAE-AE93-444A-8308-B614379F3630}" srcOrd="0" destOrd="0" presId="urn:microsoft.com/office/officeart/2005/8/layout/vList5"/>
    <dgm:cxn modelId="{EBE781DE-7798-46B4-A33A-C20C0686EC0F}" type="presParOf" srcId="{A6D89168-8C3A-4C67-A690-2EAA548F7B59}" destId="{2BD3C6E5-7371-4FE6-A42C-2461EDF21E3D}" srcOrd="0" destOrd="0" presId="urn:microsoft.com/office/officeart/2005/8/layout/vList5"/>
    <dgm:cxn modelId="{9C48AFBF-FCB3-4FA5-9F09-213B7EE21DE8}" type="presParOf" srcId="{2BD3C6E5-7371-4FE6-A42C-2461EDF21E3D}" destId="{F531CCAE-AE93-444A-8308-B614379F3630}" srcOrd="0" destOrd="0" presId="urn:microsoft.com/office/officeart/2005/8/layout/vList5"/>
    <dgm:cxn modelId="{E94314E6-2B37-400B-B9FC-810D4BC2229B}" type="presParOf" srcId="{2BD3C6E5-7371-4FE6-A42C-2461EDF21E3D}" destId="{8F8EF6D9-8795-4F46-8822-B1077369D028}" srcOrd="1" destOrd="0" presId="urn:microsoft.com/office/officeart/2005/8/layout/vList5"/>
    <dgm:cxn modelId="{ABD4CFF4-2C22-4A9C-AE9B-717C4AD929B8}" type="presParOf" srcId="{A6D89168-8C3A-4C67-A690-2EAA548F7B59}" destId="{AFACDC9C-0904-4564-8894-AF01002BE3F2}" srcOrd="1" destOrd="0" presId="urn:microsoft.com/office/officeart/2005/8/layout/vList5"/>
    <dgm:cxn modelId="{5673F8A9-4E51-442E-97A9-047AF7FA7364}" type="presParOf" srcId="{A6D89168-8C3A-4C67-A690-2EAA548F7B59}" destId="{00F2F66E-4B75-473B-A9E0-74AE0F30D587}" srcOrd="2" destOrd="0" presId="urn:microsoft.com/office/officeart/2005/8/layout/vList5"/>
    <dgm:cxn modelId="{EE6BF803-A018-4841-B4A8-F2C916F95558}" type="presParOf" srcId="{00F2F66E-4B75-473B-A9E0-74AE0F30D587}" destId="{BB543B63-FED0-49BF-8F51-B703E9A35396}" srcOrd="0" destOrd="0" presId="urn:microsoft.com/office/officeart/2005/8/layout/vList5"/>
    <dgm:cxn modelId="{C32BE1F6-9DCB-47DA-84A0-4DFA43098386}" type="presParOf" srcId="{00F2F66E-4B75-473B-A9E0-74AE0F30D587}" destId="{04CB181A-EBDD-428A-B736-187F213C632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D24DB8-F2D1-4477-8FEC-8F3F0E04F8D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A15468C-B296-43BF-84E4-6D59EC7E0AA1}">
      <dgm:prSet/>
      <dgm:spPr/>
      <dgm:t>
        <a:bodyPr/>
        <a:lstStyle/>
        <a:p>
          <a:r>
            <a:rPr lang="en-US" b="1"/>
            <a:t>Reconsideration – </a:t>
          </a:r>
          <a:r>
            <a:rPr lang="en-US" b="1" i="1"/>
            <a:t>to appeal application decision </a:t>
          </a:r>
          <a:endParaRPr lang="en-US"/>
        </a:p>
      </dgm:t>
    </dgm:pt>
    <dgm:pt modelId="{659F05AB-432B-421F-A59D-23488DF2A948}" type="parTrans" cxnId="{692CA064-DAA5-486D-B2F5-6593E70643DE}">
      <dgm:prSet/>
      <dgm:spPr/>
      <dgm:t>
        <a:bodyPr/>
        <a:lstStyle/>
        <a:p>
          <a:endParaRPr lang="en-US"/>
        </a:p>
      </dgm:t>
    </dgm:pt>
    <dgm:pt modelId="{A295121A-4F30-4A9B-8819-4999B970E8EA}" type="sibTrans" cxnId="{692CA064-DAA5-486D-B2F5-6593E70643DE}">
      <dgm:prSet/>
      <dgm:spPr/>
      <dgm:t>
        <a:bodyPr/>
        <a:lstStyle/>
        <a:p>
          <a:endParaRPr lang="en-US"/>
        </a:p>
      </dgm:t>
    </dgm:pt>
    <dgm:pt modelId="{F2BDDE6F-3499-48F9-95DB-DBA58D4B9671}">
      <dgm:prSet/>
      <dgm:spPr/>
      <dgm:t>
        <a:bodyPr/>
        <a:lstStyle/>
        <a:p>
          <a:r>
            <a:rPr lang="en-US" b="1"/>
            <a:t>Administrative Law Judge (ALJ) Hearing </a:t>
          </a:r>
          <a:r>
            <a:rPr lang="en-US" b="1" i="1"/>
            <a:t>– to appeal Reconsideration</a:t>
          </a:r>
          <a:endParaRPr lang="en-US"/>
        </a:p>
      </dgm:t>
    </dgm:pt>
    <dgm:pt modelId="{BBD2D1C0-97AA-46EC-B8AA-74042F53505D}" type="parTrans" cxnId="{CD9BCC4B-BEB0-494B-96E1-7FCF428717E3}">
      <dgm:prSet/>
      <dgm:spPr/>
      <dgm:t>
        <a:bodyPr/>
        <a:lstStyle/>
        <a:p>
          <a:endParaRPr lang="en-US"/>
        </a:p>
      </dgm:t>
    </dgm:pt>
    <dgm:pt modelId="{E1E69E49-E1D7-48F6-B0AF-9EC27B107A81}" type="sibTrans" cxnId="{CD9BCC4B-BEB0-494B-96E1-7FCF428717E3}">
      <dgm:prSet/>
      <dgm:spPr/>
      <dgm:t>
        <a:bodyPr/>
        <a:lstStyle/>
        <a:p>
          <a:endParaRPr lang="en-US"/>
        </a:p>
      </dgm:t>
    </dgm:pt>
    <dgm:pt modelId="{27AC8BB4-5916-4177-BA6D-B881D0844B1F}">
      <dgm:prSet/>
      <dgm:spPr/>
      <dgm:t>
        <a:bodyPr/>
        <a:lstStyle/>
        <a:p>
          <a:r>
            <a:rPr lang="en-US" b="1"/>
            <a:t>Appeals Council Review – </a:t>
          </a:r>
          <a:r>
            <a:rPr lang="en-US" b="1" i="1"/>
            <a:t>to appeal ALJ decision</a:t>
          </a:r>
          <a:endParaRPr lang="en-US"/>
        </a:p>
      </dgm:t>
    </dgm:pt>
    <dgm:pt modelId="{AAAC757D-C12C-4720-A7AC-1DEF0FC9FB19}" type="parTrans" cxnId="{64F02019-12FC-440D-9140-DBFF5C8AFFC5}">
      <dgm:prSet/>
      <dgm:spPr/>
      <dgm:t>
        <a:bodyPr/>
        <a:lstStyle/>
        <a:p>
          <a:endParaRPr lang="en-US"/>
        </a:p>
      </dgm:t>
    </dgm:pt>
    <dgm:pt modelId="{2896FCDE-7A57-4659-8BF1-33F447FF911A}" type="sibTrans" cxnId="{64F02019-12FC-440D-9140-DBFF5C8AFFC5}">
      <dgm:prSet/>
      <dgm:spPr/>
      <dgm:t>
        <a:bodyPr/>
        <a:lstStyle/>
        <a:p>
          <a:endParaRPr lang="en-US"/>
        </a:p>
      </dgm:t>
    </dgm:pt>
    <dgm:pt modelId="{B7243D4B-2C50-477A-ACE9-B81DB02D96F3}">
      <dgm:prSet/>
      <dgm:spPr/>
      <dgm:t>
        <a:bodyPr/>
        <a:lstStyle/>
        <a:p>
          <a:r>
            <a:rPr lang="en-US" b="1"/>
            <a:t>Federal Court</a:t>
          </a:r>
          <a:endParaRPr lang="en-US"/>
        </a:p>
      </dgm:t>
    </dgm:pt>
    <dgm:pt modelId="{96A39813-06E3-4479-A38C-0744E794ED66}" type="parTrans" cxnId="{65AFC5CE-62A6-4A66-99D1-A6D6F492334F}">
      <dgm:prSet/>
      <dgm:spPr/>
      <dgm:t>
        <a:bodyPr/>
        <a:lstStyle/>
        <a:p>
          <a:endParaRPr lang="en-US"/>
        </a:p>
      </dgm:t>
    </dgm:pt>
    <dgm:pt modelId="{04A82382-6A02-4C99-978D-CCD43079F327}" type="sibTrans" cxnId="{65AFC5CE-62A6-4A66-99D1-A6D6F492334F}">
      <dgm:prSet/>
      <dgm:spPr/>
      <dgm:t>
        <a:bodyPr/>
        <a:lstStyle/>
        <a:p>
          <a:endParaRPr lang="en-US"/>
        </a:p>
      </dgm:t>
    </dgm:pt>
    <dgm:pt modelId="{6E1DB86D-B143-4960-AB81-C6E2105C9FAD}" type="pres">
      <dgm:prSet presAssocID="{D1D24DB8-F2D1-4477-8FEC-8F3F0E04F8D7}" presName="linear" presStyleCnt="0">
        <dgm:presLayoutVars>
          <dgm:animLvl val="lvl"/>
          <dgm:resizeHandles val="exact"/>
        </dgm:presLayoutVars>
      </dgm:prSet>
      <dgm:spPr/>
    </dgm:pt>
    <dgm:pt modelId="{ADB5B337-4AB6-4334-90C5-5458738A04E2}" type="pres">
      <dgm:prSet presAssocID="{3A15468C-B296-43BF-84E4-6D59EC7E0AA1}" presName="parentText" presStyleLbl="node1" presStyleIdx="0" presStyleCnt="4" custLinFactNeighborX="114" custLinFactNeighborY="11981">
        <dgm:presLayoutVars>
          <dgm:chMax val="0"/>
          <dgm:bulletEnabled val="1"/>
        </dgm:presLayoutVars>
      </dgm:prSet>
      <dgm:spPr/>
    </dgm:pt>
    <dgm:pt modelId="{C1D885C8-514A-4D23-8E1C-D5E850D2F011}" type="pres">
      <dgm:prSet presAssocID="{A295121A-4F30-4A9B-8819-4999B970E8EA}" presName="spacer" presStyleCnt="0"/>
      <dgm:spPr/>
    </dgm:pt>
    <dgm:pt modelId="{7C174F5B-7E7C-40C3-A589-49CFA322AB8F}" type="pres">
      <dgm:prSet presAssocID="{F2BDDE6F-3499-48F9-95DB-DBA58D4B9671}" presName="parentText" presStyleLbl="node1" presStyleIdx="1" presStyleCnt="4">
        <dgm:presLayoutVars>
          <dgm:chMax val="0"/>
          <dgm:bulletEnabled val="1"/>
        </dgm:presLayoutVars>
      </dgm:prSet>
      <dgm:spPr/>
    </dgm:pt>
    <dgm:pt modelId="{0AB5835F-9E0E-4BB2-B582-553E65EA1032}" type="pres">
      <dgm:prSet presAssocID="{E1E69E49-E1D7-48F6-B0AF-9EC27B107A81}" presName="spacer" presStyleCnt="0"/>
      <dgm:spPr/>
    </dgm:pt>
    <dgm:pt modelId="{0080421E-8673-41F2-AA9C-31EA3F0F98BC}" type="pres">
      <dgm:prSet presAssocID="{27AC8BB4-5916-4177-BA6D-B881D0844B1F}" presName="parentText" presStyleLbl="node1" presStyleIdx="2" presStyleCnt="4">
        <dgm:presLayoutVars>
          <dgm:chMax val="0"/>
          <dgm:bulletEnabled val="1"/>
        </dgm:presLayoutVars>
      </dgm:prSet>
      <dgm:spPr/>
    </dgm:pt>
    <dgm:pt modelId="{DF49CD01-A5FA-4FCF-BA8B-0EF3D42BE339}" type="pres">
      <dgm:prSet presAssocID="{2896FCDE-7A57-4659-8BF1-33F447FF911A}" presName="spacer" presStyleCnt="0"/>
      <dgm:spPr/>
    </dgm:pt>
    <dgm:pt modelId="{37841E99-968B-4623-9782-D31D4CC394C4}" type="pres">
      <dgm:prSet presAssocID="{B7243D4B-2C50-477A-ACE9-B81DB02D96F3}" presName="parentText" presStyleLbl="node1" presStyleIdx="3" presStyleCnt="4">
        <dgm:presLayoutVars>
          <dgm:chMax val="0"/>
          <dgm:bulletEnabled val="1"/>
        </dgm:presLayoutVars>
      </dgm:prSet>
      <dgm:spPr/>
    </dgm:pt>
  </dgm:ptLst>
  <dgm:cxnLst>
    <dgm:cxn modelId="{0A2F0D05-FF25-45A9-878F-EB955C4F786A}" type="presOf" srcId="{D1D24DB8-F2D1-4477-8FEC-8F3F0E04F8D7}" destId="{6E1DB86D-B143-4960-AB81-C6E2105C9FAD}" srcOrd="0" destOrd="0" presId="urn:microsoft.com/office/officeart/2005/8/layout/vList2"/>
    <dgm:cxn modelId="{64F02019-12FC-440D-9140-DBFF5C8AFFC5}" srcId="{D1D24DB8-F2D1-4477-8FEC-8F3F0E04F8D7}" destId="{27AC8BB4-5916-4177-BA6D-B881D0844B1F}" srcOrd="2" destOrd="0" parTransId="{AAAC757D-C12C-4720-A7AC-1DEF0FC9FB19}" sibTransId="{2896FCDE-7A57-4659-8BF1-33F447FF911A}"/>
    <dgm:cxn modelId="{CA294A2C-086B-4515-BE24-22459AEDA859}" type="presOf" srcId="{3A15468C-B296-43BF-84E4-6D59EC7E0AA1}" destId="{ADB5B337-4AB6-4334-90C5-5458738A04E2}" srcOrd="0" destOrd="0" presId="urn:microsoft.com/office/officeart/2005/8/layout/vList2"/>
    <dgm:cxn modelId="{692CA064-DAA5-486D-B2F5-6593E70643DE}" srcId="{D1D24DB8-F2D1-4477-8FEC-8F3F0E04F8D7}" destId="{3A15468C-B296-43BF-84E4-6D59EC7E0AA1}" srcOrd="0" destOrd="0" parTransId="{659F05AB-432B-421F-A59D-23488DF2A948}" sibTransId="{A295121A-4F30-4A9B-8819-4999B970E8EA}"/>
    <dgm:cxn modelId="{CD9BCC4B-BEB0-494B-96E1-7FCF428717E3}" srcId="{D1D24DB8-F2D1-4477-8FEC-8F3F0E04F8D7}" destId="{F2BDDE6F-3499-48F9-95DB-DBA58D4B9671}" srcOrd="1" destOrd="0" parTransId="{BBD2D1C0-97AA-46EC-B8AA-74042F53505D}" sibTransId="{E1E69E49-E1D7-48F6-B0AF-9EC27B107A81}"/>
    <dgm:cxn modelId="{2D980E8A-5D52-4B6C-A8E7-FE029390C821}" type="presOf" srcId="{F2BDDE6F-3499-48F9-95DB-DBA58D4B9671}" destId="{7C174F5B-7E7C-40C3-A589-49CFA322AB8F}" srcOrd="0" destOrd="0" presId="urn:microsoft.com/office/officeart/2005/8/layout/vList2"/>
    <dgm:cxn modelId="{72A05D97-7286-4A89-8788-BFBA9C7DE8AB}" type="presOf" srcId="{27AC8BB4-5916-4177-BA6D-B881D0844B1F}" destId="{0080421E-8673-41F2-AA9C-31EA3F0F98BC}" srcOrd="0" destOrd="0" presId="urn:microsoft.com/office/officeart/2005/8/layout/vList2"/>
    <dgm:cxn modelId="{4302199D-3128-4DC7-A70D-AEE72D39553C}" type="presOf" srcId="{B7243D4B-2C50-477A-ACE9-B81DB02D96F3}" destId="{37841E99-968B-4623-9782-D31D4CC394C4}" srcOrd="0" destOrd="0" presId="urn:microsoft.com/office/officeart/2005/8/layout/vList2"/>
    <dgm:cxn modelId="{65AFC5CE-62A6-4A66-99D1-A6D6F492334F}" srcId="{D1D24DB8-F2D1-4477-8FEC-8F3F0E04F8D7}" destId="{B7243D4B-2C50-477A-ACE9-B81DB02D96F3}" srcOrd="3" destOrd="0" parTransId="{96A39813-06E3-4479-A38C-0744E794ED66}" sibTransId="{04A82382-6A02-4C99-978D-CCD43079F327}"/>
    <dgm:cxn modelId="{0122FE8B-79C4-4D9D-B11E-F7B3C1A9C5EE}" type="presParOf" srcId="{6E1DB86D-B143-4960-AB81-C6E2105C9FAD}" destId="{ADB5B337-4AB6-4334-90C5-5458738A04E2}" srcOrd="0" destOrd="0" presId="urn:microsoft.com/office/officeart/2005/8/layout/vList2"/>
    <dgm:cxn modelId="{44C6B628-B44B-41E2-BF2C-488396A90A16}" type="presParOf" srcId="{6E1DB86D-B143-4960-AB81-C6E2105C9FAD}" destId="{C1D885C8-514A-4D23-8E1C-D5E850D2F011}" srcOrd="1" destOrd="0" presId="urn:microsoft.com/office/officeart/2005/8/layout/vList2"/>
    <dgm:cxn modelId="{786B6A19-BFAA-40BE-86DA-BD3FE491D5F0}" type="presParOf" srcId="{6E1DB86D-B143-4960-AB81-C6E2105C9FAD}" destId="{7C174F5B-7E7C-40C3-A589-49CFA322AB8F}" srcOrd="2" destOrd="0" presId="urn:microsoft.com/office/officeart/2005/8/layout/vList2"/>
    <dgm:cxn modelId="{8EC6FC2B-1A93-4CF2-AEF4-7385AF443E32}" type="presParOf" srcId="{6E1DB86D-B143-4960-AB81-C6E2105C9FAD}" destId="{0AB5835F-9E0E-4BB2-B582-553E65EA1032}" srcOrd="3" destOrd="0" presId="urn:microsoft.com/office/officeart/2005/8/layout/vList2"/>
    <dgm:cxn modelId="{BCBB5F93-BEDF-4490-8489-312C2F493A60}" type="presParOf" srcId="{6E1DB86D-B143-4960-AB81-C6E2105C9FAD}" destId="{0080421E-8673-41F2-AA9C-31EA3F0F98BC}" srcOrd="4" destOrd="0" presId="urn:microsoft.com/office/officeart/2005/8/layout/vList2"/>
    <dgm:cxn modelId="{8590B113-4A4D-43AC-998D-7BC127BC5B2D}" type="presParOf" srcId="{6E1DB86D-B143-4960-AB81-C6E2105C9FAD}" destId="{DF49CD01-A5FA-4FCF-BA8B-0EF3D42BE339}" srcOrd="5" destOrd="0" presId="urn:microsoft.com/office/officeart/2005/8/layout/vList2"/>
    <dgm:cxn modelId="{9E677732-4F48-40F5-90EF-DE64565479E1}" type="presParOf" srcId="{6E1DB86D-B143-4960-AB81-C6E2105C9FAD}" destId="{37841E99-968B-4623-9782-D31D4CC394C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CC8A0F-EE8A-48E7-B8A0-F7514FBB3419}"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B26C04DD-41AE-4A69-891F-D716AACB95E8}">
      <dgm:prSet/>
      <dgm:spPr/>
      <dgm:t>
        <a:bodyPr/>
        <a:lstStyle/>
        <a:p>
          <a:r>
            <a:rPr lang="en-US"/>
            <a:t>Continuing Disability Reviews for Children's SSI Cases</a:t>
          </a:r>
        </a:p>
      </dgm:t>
    </dgm:pt>
    <dgm:pt modelId="{4C2EE791-C630-456F-889B-2E3CFF45865F}" type="parTrans" cxnId="{BF13FEE5-1AD0-4AC1-9016-6694913A9011}">
      <dgm:prSet/>
      <dgm:spPr/>
      <dgm:t>
        <a:bodyPr/>
        <a:lstStyle/>
        <a:p>
          <a:endParaRPr lang="en-US"/>
        </a:p>
      </dgm:t>
    </dgm:pt>
    <dgm:pt modelId="{06247CC5-8AEA-4926-857A-04ADFE0659D6}" type="sibTrans" cxnId="{BF13FEE5-1AD0-4AC1-9016-6694913A9011}">
      <dgm:prSet/>
      <dgm:spPr/>
      <dgm:t>
        <a:bodyPr/>
        <a:lstStyle/>
        <a:p>
          <a:endParaRPr lang="en-US"/>
        </a:p>
      </dgm:t>
    </dgm:pt>
    <dgm:pt modelId="{C59E58BB-5492-47EE-BF63-C09CC884B94A}">
      <dgm:prSet/>
      <dgm:spPr/>
      <dgm:t>
        <a:bodyPr/>
        <a:lstStyle/>
        <a:p>
          <a:r>
            <a:rPr lang="en-US"/>
            <a:t>Any child who receives SSI disability benefits will have their eligibility reviewed at least once every three years. </a:t>
          </a:r>
        </a:p>
      </dgm:t>
    </dgm:pt>
    <dgm:pt modelId="{E35770FE-D21D-44C1-AA5B-C58ECE8FC863}" type="parTrans" cxnId="{E4D94D31-DAAA-4FBF-A7FE-6E4019F2C369}">
      <dgm:prSet/>
      <dgm:spPr/>
      <dgm:t>
        <a:bodyPr/>
        <a:lstStyle/>
        <a:p>
          <a:endParaRPr lang="en-US"/>
        </a:p>
      </dgm:t>
    </dgm:pt>
    <dgm:pt modelId="{5554AE18-64E6-45C7-A352-C2E84F3C6E5B}" type="sibTrans" cxnId="{E4D94D31-DAAA-4FBF-A7FE-6E4019F2C369}">
      <dgm:prSet/>
      <dgm:spPr/>
      <dgm:t>
        <a:bodyPr/>
        <a:lstStyle/>
        <a:p>
          <a:endParaRPr lang="en-US"/>
        </a:p>
      </dgm:t>
    </dgm:pt>
    <dgm:pt modelId="{143AF65E-68AC-485A-8F3C-1782C5737DB7}">
      <dgm:prSet/>
      <dgm:spPr/>
      <dgm:t>
        <a:bodyPr/>
        <a:lstStyle/>
        <a:p>
          <a:r>
            <a:rPr lang="en-US"/>
            <a:t>At age 18 – the child’s eligibility is reviewed using adult SSI standards.</a:t>
          </a:r>
        </a:p>
      </dgm:t>
    </dgm:pt>
    <dgm:pt modelId="{640CC23E-02E6-4C90-AEF8-61FD7B2E2F35}" type="parTrans" cxnId="{4D4F6927-9E7F-4A99-BC0D-BB46755E0446}">
      <dgm:prSet/>
      <dgm:spPr/>
      <dgm:t>
        <a:bodyPr/>
        <a:lstStyle/>
        <a:p>
          <a:endParaRPr lang="en-US"/>
        </a:p>
      </dgm:t>
    </dgm:pt>
    <dgm:pt modelId="{1F3B158C-1BAF-4BC5-99E0-84F204EDACCF}" type="sibTrans" cxnId="{4D4F6927-9E7F-4A99-BC0D-BB46755E0446}">
      <dgm:prSet/>
      <dgm:spPr/>
      <dgm:t>
        <a:bodyPr/>
        <a:lstStyle/>
        <a:p>
          <a:endParaRPr lang="en-US"/>
        </a:p>
      </dgm:t>
    </dgm:pt>
    <dgm:pt modelId="{13664C86-F6A1-4E74-ABCE-FD7F574BF142}">
      <dgm:prSet/>
      <dgm:spPr/>
      <dgm:t>
        <a:bodyPr/>
        <a:lstStyle/>
        <a:p>
          <a:r>
            <a:rPr lang="en-US"/>
            <a:t>The CDR process for children occurs as follows:</a:t>
          </a:r>
        </a:p>
      </dgm:t>
    </dgm:pt>
    <dgm:pt modelId="{132653D8-E4BA-466F-887D-9578E2F36B6F}" type="parTrans" cxnId="{2C02BF19-BFE7-4D80-8A5F-BBDF31D1316F}">
      <dgm:prSet/>
      <dgm:spPr/>
      <dgm:t>
        <a:bodyPr/>
        <a:lstStyle/>
        <a:p>
          <a:endParaRPr lang="en-US"/>
        </a:p>
      </dgm:t>
    </dgm:pt>
    <dgm:pt modelId="{622332F7-AE56-44E2-8C09-4F20461C37E6}" type="sibTrans" cxnId="{2C02BF19-BFE7-4D80-8A5F-BBDF31D1316F}">
      <dgm:prSet/>
      <dgm:spPr/>
      <dgm:t>
        <a:bodyPr/>
        <a:lstStyle/>
        <a:p>
          <a:endParaRPr lang="en-US"/>
        </a:p>
      </dgm:t>
    </dgm:pt>
    <dgm:pt modelId="{8E551D2C-5B76-4FDF-AF4C-171DCDBE7E7A}" type="pres">
      <dgm:prSet presAssocID="{11CC8A0F-EE8A-48E7-B8A0-F7514FBB3419}" presName="diagram" presStyleCnt="0">
        <dgm:presLayoutVars>
          <dgm:dir/>
          <dgm:resizeHandles val="exact"/>
        </dgm:presLayoutVars>
      </dgm:prSet>
      <dgm:spPr/>
    </dgm:pt>
    <dgm:pt modelId="{F6B6FE90-8536-4A3C-BAF6-C7EE64BB9C83}" type="pres">
      <dgm:prSet presAssocID="{B26C04DD-41AE-4A69-891F-D716AACB95E8}" presName="node" presStyleLbl="node1" presStyleIdx="0" presStyleCnt="4">
        <dgm:presLayoutVars>
          <dgm:bulletEnabled val="1"/>
        </dgm:presLayoutVars>
      </dgm:prSet>
      <dgm:spPr/>
    </dgm:pt>
    <dgm:pt modelId="{D8301DDE-75C7-4125-9850-9C220196D4FF}" type="pres">
      <dgm:prSet presAssocID="{06247CC5-8AEA-4926-857A-04ADFE0659D6}" presName="sibTrans" presStyleCnt="0"/>
      <dgm:spPr/>
    </dgm:pt>
    <dgm:pt modelId="{55BAD201-68FC-43AA-9FA2-4AF4C3A4FD74}" type="pres">
      <dgm:prSet presAssocID="{C59E58BB-5492-47EE-BF63-C09CC884B94A}" presName="node" presStyleLbl="node1" presStyleIdx="1" presStyleCnt="4">
        <dgm:presLayoutVars>
          <dgm:bulletEnabled val="1"/>
        </dgm:presLayoutVars>
      </dgm:prSet>
      <dgm:spPr/>
    </dgm:pt>
    <dgm:pt modelId="{476FEF3D-6DC9-438C-A3F2-4B392784BB47}" type="pres">
      <dgm:prSet presAssocID="{5554AE18-64E6-45C7-A352-C2E84F3C6E5B}" presName="sibTrans" presStyleCnt="0"/>
      <dgm:spPr/>
    </dgm:pt>
    <dgm:pt modelId="{58368D86-763F-4C99-9D76-B7279026452B}" type="pres">
      <dgm:prSet presAssocID="{143AF65E-68AC-485A-8F3C-1782C5737DB7}" presName="node" presStyleLbl="node1" presStyleIdx="2" presStyleCnt="4">
        <dgm:presLayoutVars>
          <dgm:bulletEnabled val="1"/>
        </dgm:presLayoutVars>
      </dgm:prSet>
      <dgm:spPr/>
    </dgm:pt>
    <dgm:pt modelId="{72C25AD4-8D54-45E4-A31E-1306A2800F00}" type="pres">
      <dgm:prSet presAssocID="{1F3B158C-1BAF-4BC5-99E0-84F204EDACCF}" presName="sibTrans" presStyleCnt="0"/>
      <dgm:spPr/>
    </dgm:pt>
    <dgm:pt modelId="{B493B0B9-D3FB-4AAB-82E3-1AC2342A8033}" type="pres">
      <dgm:prSet presAssocID="{13664C86-F6A1-4E74-ABCE-FD7F574BF142}" presName="node" presStyleLbl="node1" presStyleIdx="3" presStyleCnt="4">
        <dgm:presLayoutVars>
          <dgm:bulletEnabled val="1"/>
        </dgm:presLayoutVars>
      </dgm:prSet>
      <dgm:spPr/>
    </dgm:pt>
  </dgm:ptLst>
  <dgm:cxnLst>
    <dgm:cxn modelId="{2C02BF19-BFE7-4D80-8A5F-BBDF31D1316F}" srcId="{11CC8A0F-EE8A-48E7-B8A0-F7514FBB3419}" destId="{13664C86-F6A1-4E74-ABCE-FD7F574BF142}" srcOrd="3" destOrd="0" parTransId="{132653D8-E4BA-466F-887D-9578E2F36B6F}" sibTransId="{622332F7-AE56-44E2-8C09-4F20461C37E6}"/>
    <dgm:cxn modelId="{4D4F6927-9E7F-4A99-BC0D-BB46755E0446}" srcId="{11CC8A0F-EE8A-48E7-B8A0-F7514FBB3419}" destId="{143AF65E-68AC-485A-8F3C-1782C5737DB7}" srcOrd="2" destOrd="0" parTransId="{640CC23E-02E6-4C90-AEF8-61FD7B2E2F35}" sibTransId="{1F3B158C-1BAF-4BC5-99E0-84F204EDACCF}"/>
    <dgm:cxn modelId="{DCEE9327-621C-4B08-82B5-7E00E634D013}" type="presOf" srcId="{13664C86-F6A1-4E74-ABCE-FD7F574BF142}" destId="{B493B0B9-D3FB-4AAB-82E3-1AC2342A8033}" srcOrd="0" destOrd="0" presId="urn:microsoft.com/office/officeart/2005/8/layout/default"/>
    <dgm:cxn modelId="{E4D94D31-DAAA-4FBF-A7FE-6E4019F2C369}" srcId="{11CC8A0F-EE8A-48E7-B8A0-F7514FBB3419}" destId="{C59E58BB-5492-47EE-BF63-C09CC884B94A}" srcOrd="1" destOrd="0" parTransId="{E35770FE-D21D-44C1-AA5B-C58ECE8FC863}" sibTransId="{5554AE18-64E6-45C7-A352-C2E84F3C6E5B}"/>
    <dgm:cxn modelId="{AA592E6B-A794-489C-B498-E7041E421F6E}" type="presOf" srcId="{11CC8A0F-EE8A-48E7-B8A0-F7514FBB3419}" destId="{8E551D2C-5B76-4FDF-AF4C-171DCDBE7E7A}" srcOrd="0" destOrd="0" presId="urn:microsoft.com/office/officeart/2005/8/layout/default"/>
    <dgm:cxn modelId="{83967F6D-B3B2-4BA5-B55A-4BB3B13643A1}" type="presOf" srcId="{B26C04DD-41AE-4A69-891F-D716AACB95E8}" destId="{F6B6FE90-8536-4A3C-BAF6-C7EE64BB9C83}" srcOrd="0" destOrd="0" presId="urn:microsoft.com/office/officeart/2005/8/layout/default"/>
    <dgm:cxn modelId="{2CE65388-F7F5-40FE-8566-ACC55552BFDA}" type="presOf" srcId="{C59E58BB-5492-47EE-BF63-C09CC884B94A}" destId="{55BAD201-68FC-43AA-9FA2-4AF4C3A4FD74}" srcOrd="0" destOrd="0" presId="urn:microsoft.com/office/officeart/2005/8/layout/default"/>
    <dgm:cxn modelId="{391539C0-6167-45D4-826F-93BEA68C9527}" type="presOf" srcId="{143AF65E-68AC-485A-8F3C-1782C5737DB7}" destId="{58368D86-763F-4C99-9D76-B7279026452B}" srcOrd="0" destOrd="0" presId="urn:microsoft.com/office/officeart/2005/8/layout/default"/>
    <dgm:cxn modelId="{BF13FEE5-1AD0-4AC1-9016-6694913A9011}" srcId="{11CC8A0F-EE8A-48E7-B8A0-F7514FBB3419}" destId="{B26C04DD-41AE-4A69-891F-D716AACB95E8}" srcOrd="0" destOrd="0" parTransId="{4C2EE791-C630-456F-889B-2E3CFF45865F}" sibTransId="{06247CC5-8AEA-4926-857A-04ADFE0659D6}"/>
    <dgm:cxn modelId="{B383187D-C6CF-4157-AE55-4FABE36B3947}" type="presParOf" srcId="{8E551D2C-5B76-4FDF-AF4C-171DCDBE7E7A}" destId="{F6B6FE90-8536-4A3C-BAF6-C7EE64BB9C83}" srcOrd="0" destOrd="0" presId="urn:microsoft.com/office/officeart/2005/8/layout/default"/>
    <dgm:cxn modelId="{896AA914-2F83-41C1-AF19-D618DDD189FC}" type="presParOf" srcId="{8E551D2C-5B76-4FDF-AF4C-171DCDBE7E7A}" destId="{D8301DDE-75C7-4125-9850-9C220196D4FF}" srcOrd="1" destOrd="0" presId="urn:microsoft.com/office/officeart/2005/8/layout/default"/>
    <dgm:cxn modelId="{9D7708CE-21FC-4854-98B7-D4E7267C4179}" type="presParOf" srcId="{8E551D2C-5B76-4FDF-AF4C-171DCDBE7E7A}" destId="{55BAD201-68FC-43AA-9FA2-4AF4C3A4FD74}" srcOrd="2" destOrd="0" presId="urn:microsoft.com/office/officeart/2005/8/layout/default"/>
    <dgm:cxn modelId="{E1F172C1-BED9-4921-927D-2F0DF0918F5F}" type="presParOf" srcId="{8E551D2C-5B76-4FDF-AF4C-171DCDBE7E7A}" destId="{476FEF3D-6DC9-438C-A3F2-4B392784BB47}" srcOrd="3" destOrd="0" presId="urn:microsoft.com/office/officeart/2005/8/layout/default"/>
    <dgm:cxn modelId="{57754507-0C2E-41BF-A02C-7CF47B973980}" type="presParOf" srcId="{8E551D2C-5B76-4FDF-AF4C-171DCDBE7E7A}" destId="{58368D86-763F-4C99-9D76-B7279026452B}" srcOrd="4" destOrd="0" presId="urn:microsoft.com/office/officeart/2005/8/layout/default"/>
    <dgm:cxn modelId="{5B09D6C0-4DD8-43CA-9AC2-6E6F229D3015}" type="presParOf" srcId="{8E551D2C-5B76-4FDF-AF4C-171DCDBE7E7A}" destId="{72C25AD4-8D54-45E4-A31E-1306A2800F00}" srcOrd="5" destOrd="0" presId="urn:microsoft.com/office/officeart/2005/8/layout/default"/>
    <dgm:cxn modelId="{10A409A7-2365-4AB2-ACFE-F6596553878E}" type="presParOf" srcId="{8E551D2C-5B76-4FDF-AF4C-171DCDBE7E7A}" destId="{B493B0B9-D3FB-4AAB-82E3-1AC2342A803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31C83-F62C-4469-93BC-55A1996562A3}">
      <dsp:nvSpPr>
        <dsp:cNvPr id="0" name=""/>
        <dsp:cNvSpPr/>
      </dsp:nvSpPr>
      <dsp:spPr>
        <a:xfrm>
          <a:off x="2854325" y="1541613"/>
          <a:ext cx="1959457" cy="169501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Child and Family Health</a:t>
          </a:r>
        </a:p>
      </dsp:txBody>
      <dsp:txXfrm>
        <a:off x="3179035" y="1822500"/>
        <a:ext cx="1310037" cy="1133236"/>
      </dsp:txXfrm>
    </dsp:sp>
    <dsp:sp modelId="{F3B66E23-F1E2-4C8E-8D5D-E9B6BBA64E3F}">
      <dsp:nvSpPr>
        <dsp:cNvPr id="0" name=""/>
        <dsp:cNvSpPr/>
      </dsp:nvSpPr>
      <dsp:spPr>
        <a:xfrm>
          <a:off x="4081322" y="730665"/>
          <a:ext cx="739297" cy="6370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086384-DD96-4DFD-843A-A8F9BFADD770}">
      <dsp:nvSpPr>
        <dsp:cNvPr id="0" name=""/>
        <dsp:cNvSpPr/>
      </dsp:nvSpPr>
      <dsp:spPr>
        <a:xfrm>
          <a:off x="3034820" y="39897"/>
          <a:ext cx="1605761" cy="1389172"/>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Stability &amp; Safety</a:t>
          </a:r>
        </a:p>
      </dsp:txBody>
      <dsp:txXfrm>
        <a:off x="3300929" y="270112"/>
        <a:ext cx="1073543" cy="928742"/>
      </dsp:txXfrm>
    </dsp:sp>
    <dsp:sp modelId="{CA3F9600-C40C-4615-B559-D79C0DC58425}">
      <dsp:nvSpPr>
        <dsp:cNvPr id="0" name=""/>
        <dsp:cNvSpPr/>
      </dsp:nvSpPr>
      <dsp:spPr>
        <a:xfrm>
          <a:off x="4944140" y="1921521"/>
          <a:ext cx="739297" cy="6370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C8D13-E6E7-4328-8449-1912370517F3}">
      <dsp:nvSpPr>
        <dsp:cNvPr id="0" name=""/>
        <dsp:cNvSpPr/>
      </dsp:nvSpPr>
      <dsp:spPr>
        <a:xfrm>
          <a:off x="4648058" y="493916"/>
          <a:ext cx="1605761" cy="1389172"/>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Housing &amp; Utilities</a:t>
          </a:r>
        </a:p>
      </dsp:txBody>
      <dsp:txXfrm>
        <a:off x="4914167" y="724131"/>
        <a:ext cx="1073543" cy="928742"/>
      </dsp:txXfrm>
    </dsp:sp>
    <dsp:sp modelId="{D96BD23A-54D5-4569-ABD5-A6A381BA2748}">
      <dsp:nvSpPr>
        <dsp:cNvPr id="0" name=""/>
        <dsp:cNvSpPr/>
      </dsp:nvSpPr>
      <dsp:spPr>
        <a:xfrm>
          <a:off x="4344771" y="3265773"/>
          <a:ext cx="739297" cy="6370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FF7EC-98C7-417C-9CB1-973F910438ED}">
      <dsp:nvSpPr>
        <dsp:cNvPr id="0" name=""/>
        <dsp:cNvSpPr/>
      </dsp:nvSpPr>
      <dsp:spPr>
        <a:xfrm>
          <a:off x="4884795" y="2095771"/>
          <a:ext cx="1605761" cy="1389172"/>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Food</a:t>
          </a:r>
        </a:p>
      </dsp:txBody>
      <dsp:txXfrm>
        <a:off x="5150904" y="2325986"/>
        <a:ext cx="1073543" cy="928742"/>
      </dsp:txXfrm>
    </dsp:sp>
    <dsp:sp modelId="{08F49AF0-034E-45BF-BA73-9263A1A44127}">
      <dsp:nvSpPr>
        <dsp:cNvPr id="0" name=""/>
        <dsp:cNvSpPr/>
      </dsp:nvSpPr>
      <dsp:spPr>
        <a:xfrm>
          <a:off x="2857972" y="3405312"/>
          <a:ext cx="739297" cy="6370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5D78E6-47C6-405B-B90A-686C045F0CEB}">
      <dsp:nvSpPr>
        <dsp:cNvPr id="0" name=""/>
        <dsp:cNvSpPr/>
      </dsp:nvSpPr>
      <dsp:spPr>
        <a:xfrm>
          <a:off x="3962484" y="3389500"/>
          <a:ext cx="1605761" cy="1389172"/>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Healthcare Access</a:t>
          </a:r>
        </a:p>
      </dsp:txBody>
      <dsp:txXfrm>
        <a:off x="4228593" y="3619715"/>
        <a:ext cx="1073543" cy="928742"/>
      </dsp:txXfrm>
    </dsp:sp>
    <dsp:sp modelId="{456E2A83-04CC-42C7-BE93-145D651D3F25}">
      <dsp:nvSpPr>
        <dsp:cNvPr id="0" name=""/>
        <dsp:cNvSpPr/>
      </dsp:nvSpPr>
      <dsp:spPr>
        <a:xfrm>
          <a:off x="1981024" y="2214934"/>
          <a:ext cx="739297" cy="6370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8D86F-97A5-4BE6-9B01-F61FBFD989E6}">
      <dsp:nvSpPr>
        <dsp:cNvPr id="0" name=""/>
        <dsp:cNvSpPr/>
      </dsp:nvSpPr>
      <dsp:spPr>
        <a:xfrm>
          <a:off x="1235349" y="2088350"/>
          <a:ext cx="1605761" cy="1389172"/>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Employment &amp; Income</a:t>
          </a:r>
        </a:p>
      </dsp:txBody>
      <dsp:txXfrm>
        <a:off x="1501458" y="2318565"/>
        <a:ext cx="1073543" cy="928742"/>
      </dsp:txXfrm>
    </dsp:sp>
    <dsp:sp modelId="{8F17DD74-193D-4DF1-8B6B-60BE7D1B2768}">
      <dsp:nvSpPr>
        <dsp:cNvPr id="0" name=""/>
        <dsp:cNvSpPr/>
      </dsp:nvSpPr>
      <dsp:spPr>
        <a:xfrm>
          <a:off x="1548585" y="539514"/>
          <a:ext cx="1605761" cy="1389172"/>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School Discipline &amp; Special Education</a:t>
          </a:r>
        </a:p>
      </dsp:txBody>
      <dsp:txXfrm>
        <a:off x="1814694" y="769729"/>
        <a:ext cx="1073543" cy="9287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486F2-3596-486C-ADF8-5E62E3C4FB6A}">
      <dsp:nvSpPr>
        <dsp:cNvPr id="0" name=""/>
        <dsp:cNvSpPr/>
      </dsp:nvSpPr>
      <dsp:spPr>
        <a:xfrm>
          <a:off x="331412" y="92"/>
          <a:ext cx="7614400" cy="456864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STEP ONE:</a:t>
          </a:r>
          <a:br>
            <a:rPr lang="en-US" sz="2800" kern="1200" dirty="0"/>
          </a:br>
          <a:r>
            <a:rPr lang="en-US" sz="2800" kern="1200" dirty="0"/>
            <a:t>Has there has been medical improvement in the child's impairments? SSA defines medical improvement as any decrease in the medical severity of [the] impairment(s) which was present at the time of the most recent favorable decision . . .20 CFR 416.994a(c).</a:t>
          </a:r>
          <a:br>
            <a:rPr lang="en-US" sz="2800" kern="1200" dirty="0"/>
          </a:br>
          <a:r>
            <a:rPr lang="en-US" sz="2800" kern="1200" dirty="0"/>
            <a:t>If there has been NO medical improvement, the child is still disabled and entitled to benefits.</a:t>
          </a:r>
          <a:br>
            <a:rPr lang="en-US" sz="2800" kern="1200" dirty="0"/>
          </a:br>
          <a:r>
            <a:rPr lang="en-US" sz="2800" kern="1200" dirty="0"/>
            <a:t>If there has been medical improvement, go to STEP TWO.</a:t>
          </a:r>
        </a:p>
      </dsp:txBody>
      <dsp:txXfrm>
        <a:off x="331412" y="92"/>
        <a:ext cx="7614400" cy="45686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92E8-4F6F-47A4-90E1-96C7610A1265}">
      <dsp:nvSpPr>
        <dsp:cNvPr id="0" name=""/>
        <dsp:cNvSpPr/>
      </dsp:nvSpPr>
      <dsp:spPr>
        <a:xfrm>
          <a:off x="331412" y="92"/>
          <a:ext cx="7614400" cy="456864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en-US" sz="2400" kern="1200" dirty="0"/>
            <a:t>STEP TWO:</a:t>
          </a:r>
          <a:br>
            <a:rPr lang="en-US" altLang="en-US" sz="2400" kern="1200" dirty="0"/>
          </a:br>
          <a:r>
            <a:rPr lang="en-US" altLang="en-US" sz="2400" kern="1200" dirty="0"/>
            <a:t>If there has been medical improvement, SSA determines whether the impairment(s) the child had at the time of SSA's most recent favorable decision NOW meets or medically or functionally equals the severity of the listing it met at that time.</a:t>
          </a:r>
          <a:br>
            <a:rPr lang="en-US" altLang="en-US" sz="2400" kern="1200" dirty="0"/>
          </a:br>
          <a:r>
            <a:rPr lang="en-US" altLang="en-US" sz="2400" kern="1200" dirty="0"/>
            <a:t>If the current impairment(s) still meets or equals the original listing, the child remains disabled and benefits will continue.</a:t>
          </a:r>
          <a:br>
            <a:rPr lang="en-US" altLang="en-US" sz="2400" kern="1200" dirty="0"/>
          </a:br>
          <a:r>
            <a:rPr lang="en-US" altLang="en-US" sz="2400" kern="1200" dirty="0"/>
            <a:t>If there has been medical improvement and the child's impairment(s) no longer meets the listing that it met at the time of the last favorable decision, go on to STEP THREE</a:t>
          </a:r>
          <a:r>
            <a:rPr lang="en-US" sz="2400" kern="1200" dirty="0"/>
            <a:t>.</a:t>
          </a:r>
        </a:p>
      </dsp:txBody>
      <dsp:txXfrm>
        <a:off x="331412" y="92"/>
        <a:ext cx="7614400" cy="45686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75C8D-082C-4D88-BD61-A5E9FD05454F}">
      <dsp:nvSpPr>
        <dsp:cNvPr id="0" name=""/>
        <dsp:cNvSpPr/>
      </dsp:nvSpPr>
      <dsp:spPr>
        <a:xfrm>
          <a:off x="662824" y="0"/>
          <a:ext cx="7614400" cy="456864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altLang="en-US" sz="2700" kern="1200" dirty="0"/>
            <a:t>STEP THREE:</a:t>
          </a:r>
          <a:br>
            <a:rPr lang="en-US" altLang="en-US" sz="2700" kern="1200" dirty="0"/>
          </a:br>
          <a:r>
            <a:rPr lang="en-US" altLang="en-US" sz="2700" kern="1200" dirty="0"/>
            <a:t>SSA must consider whether the child's impairment(s) is disabling under the new childhood disability standard, as it appears at 20 CFR 416.924.</a:t>
          </a:r>
          <a:br>
            <a:rPr lang="en-US" altLang="en-US" sz="2700" kern="1200" dirty="0"/>
          </a:br>
          <a:r>
            <a:rPr lang="en-US" altLang="en-US" sz="2700" kern="1200" dirty="0"/>
            <a:t>If the child's impairment(s) falls within the new childhood disability standard, disability benefits will continue.</a:t>
          </a:r>
          <a:br>
            <a:rPr lang="en-US" altLang="en-US" sz="2700" kern="1200" dirty="0"/>
          </a:br>
          <a:r>
            <a:rPr lang="en-US" altLang="en-US" sz="2700" kern="1200" dirty="0"/>
            <a:t>If it does not, disability will cease.</a:t>
          </a:r>
          <a:br>
            <a:rPr lang="en-US" altLang="en-US" sz="2700" kern="1200" dirty="0"/>
          </a:br>
          <a:r>
            <a:rPr lang="en-US" altLang="en-US" sz="2700" kern="1200" dirty="0"/>
            <a:t>In determining whether a child is currently disabled at STEP THREE, SSA conducts the following review:</a:t>
          </a:r>
          <a:endParaRPr lang="en-US" sz="2700" kern="1200" dirty="0"/>
        </a:p>
      </dsp:txBody>
      <dsp:txXfrm>
        <a:off x="662824" y="0"/>
        <a:ext cx="7614400" cy="45686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70A6E-FE25-4AF6-A722-7DFC4228256A}">
      <dsp:nvSpPr>
        <dsp:cNvPr id="0" name=""/>
        <dsp:cNvSpPr/>
      </dsp:nvSpPr>
      <dsp:spPr>
        <a:xfrm>
          <a:off x="0" y="532999"/>
          <a:ext cx="8277225" cy="9898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Does the child have a severe impairment?</a:t>
          </a:r>
          <a:br>
            <a:rPr lang="en-US" sz="1800" kern="1200"/>
          </a:br>
          <a:r>
            <a:rPr lang="en-US" sz="1800" kern="1200"/>
            <a:t>If yes, go on to next step.</a:t>
          </a:r>
          <a:br>
            <a:rPr lang="en-US" sz="1800" kern="1200"/>
          </a:br>
          <a:r>
            <a:rPr lang="en-US" sz="1800" kern="1200"/>
            <a:t>If no, the child is not disabled. </a:t>
          </a:r>
        </a:p>
      </dsp:txBody>
      <dsp:txXfrm>
        <a:off x="48319" y="581318"/>
        <a:ext cx="8180587" cy="893182"/>
      </dsp:txXfrm>
    </dsp:sp>
    <dsp:sp modelId="{7B449113-4E9C-4FA3-B266-CF89370230B6}">
      <dsp:nvSpPr>
        <dsp:cNvPr id="0" name=""/>
        <dsp:cNvSpPr/>
      </dsp:nvSpPr>
      <dsp:spPr>
        <a:xfrm>
          <a:off x="0" y="1574659"/>
          <a:ext cx="8277225" cy="98982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Does the child's impairment(s) meet or equal any of the current listed impairments?</a:t>
          </a:r>
          <a:br>
            <a:rPr lang="en-US" sz="1800" kern="1200" dirty="0"/>
          </a:br>
          <a:r>
            <a:rPr lang="en-US" sz="1800" kern="1200" dirty="0"/>
            <a:t>If yes, the child remains disabled.</a:t>
          </a:r>
          <a:br>
            <a:rPr lang="en-US" sz="1800" kern="1200" dirty="0"/>
          </a:br>
          <a:r>
            <a:rPr lang="en-US" sz="1800" kern="1200" dirty="0"/>
            <a:t>If no, go on to next step. </a:t>
          </a:r>
        </a:p>
      </dsp:txBody>
      <dsp:txXfrm>
        <a:off x="48319" y="1622978"/>
        <a:ext cx="8180587" cy="893182"/>
      </dsp:txXfrm>
    </dsp:sp>
    <dsp:sp modelId="{80DE6D07-E7B4-4C24-B635-99B1C05A586B}">
      <dsp:nvSpPr>
        <dsp:cNvPr id="0" name=""/>
        <dsp:cNvSpPr/>
      </dsp:nvSpPr>
      <dsp:spPr>
        <a:xfrm>
          <a:off x="0" y="2616319"/>
          <a:ext cx="8277225" cy="98982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Does the child's impairment functionally equal the severity of any listed impairment?</a:t>
          </a:r>
          <a:br>
            <a:rPr lang="en-US" sz="1800" kern="1200"/>
          </a:br>
          <a:r>
            <a:rPr lang="en-US" sz="1800" kern="1200"/>
            <a:t>If yes, the child is remains disabled.</a:t>
          </a:r>
          <a:br>
            <a:rPr lang="en-US" sz="1800" kern="1200"/>
          </a:br>
          <a:r>
            <a:rPr lang="en-US" sz="1800" kern="1200"/>
            <a:t>If no, the child is not disabled.</a:t>
          </a:r>
        </a:p>
      </dsp:txBody>
      <dsp:txXfrm>
        <a:off x="48319" y="2664638"/>
        <a:ext cx="8180587" cy="893182"/>
      </dsp:txXfrm>
    </dsp:sp>
    <dsp:sp modelId="{9E4862A1-D9AC-46EE-A176-3B6D7CCC9549}">
      <dsp:nvSpPr>
        <dsp:cNvPr id="0" name=""/>
        <dsp:cNvSpPr/>
      </dsp:nvSpPr>
      <dsp:spPr>
        <a:xfrm>
          <a:off x="0" y="3657979"/>
          <a:ext cx="8277225" cy="98982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NOTE: There are a few exceptions in which disability may end, even if there has been no medical improvement. Advocates should review the regulations at 20 CFR 416.994a(e) and (f).</a:t>
          </a:r>
        </a:p>
      </dsp:txBody>
      <dsp:txXfrm>
        <a:off x="48319" y="3706298"/>
        <a:ext cx="8180587" cy="8931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5AC2A-A781-4FE1-BCC3-5DEEC0057C6A}">
      <dsp:nvSpPr>
        <dsp:cNvPr id="0" name=""/>
        <dsp:cNvSpPr/>
      </dsp:nvSpPr>
      <dsp:spPr>
        <a:xfrm>
          <a:off x="0" y="30677"/>
          <a:ext cx="8277225" cy="13911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dirty="0"/>
            <a:t>Notice</a:t>
          </a:r>
        </a:p>
      </dsp:txBody>
      <dsp:txXfrm>
        <a:off x="67909" y="98586"/>
        <a:ext cx="8141407" cy="1255312"/>
      </dsp:txXfrm>
    </dsp:sp>
    <dsp:sp modelId="{6B9B79CD-2AC8-4B7E-ABD6-0F2F4A9AA930}">
      <dsp:nvSpPr>
        <dsp:cNvPr id="0" name=""/>
        <dsp:cNvSpPr/>
      </dsp:nvSpPr>
      <dsp:spPr>
        <a:xfrm>
          <a:off x="0" y="1588847"/>
          <a:ext cx="8277225" cy="139113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dirty="0"/>
            <a:t>Reconsideration</a:t>
          </a:r>
        </a:p>
      </dsp:txBody>
      <dsp:txXfrm>
        <a:off x="67909" y="1656756"/>
        <a:ext cx="8141407" cy="1255312"/>
      </dsp:txXfrm>
    </dsp:sp>
    <dsp:sp modelId="{361CEF39-E55F-4A92-A642-D0ECB0B9DB3A}">
      <dsp:nvSpPr>
        <dsp:cNvPr id="0" name=""/>
        <dsp:cNvSpPr/>
      </dsp:nvSpPr>
      <dsp:spPr>
        <a:xfrm>
          <a:off x="0" y="3147017"/>
          <a:ext cx="8277225" cy="13911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dirty="0"/>
            <a:t>Hearing</a:t>
          </a:r>
        </a:p>
      </dsp:txBody>
      <dsp:txXfrm>
        <a:off x="67909" y="3214926"/>
        <a:ext cx="8141407" cy="1255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EA375-F743-4B30-BFEA-3E75A56EAF46}">
      <dsp:nvSpPr>
        <dsp:cNvPr id="0" name=""/>
        <dsp:cNvSpPr/>
      </dsp:nvSpPr>
      <dsp:spPr>
        <a:xfrm>
          <a:off x="0" y="19652"/>
          <a:ext cx="8277225" cy="10740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 minimum monthly check paid to low-income aged, blind and disabled people.</a:t>
          </a:r>
        </a:p>
      </dsp:txBody>
      <dsp:txXfrm>
        <a:off x="52431" y="72083"/>
        <a:ext cx="8172363" cy="969198"/>
      </dsp:txXfrm>
    </dsp:sp>
    <dsp:sp modelId="{B19B470E-3ECD-43F3-911F-068AC65DA985}">
      <dsp:nvSpPr>
        <dsp:cNvPr id="0" name=""/>
        <dsp:cNvSpPr/>
      </dsp:nvSpPr>
      <dsp:spPr>
        <a:xfrm>
          <a:off x="0" y="1171472"/>
          <a:ext cx="8277225" cy="107406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maximum monthly benefit in 2025 is $967</a:t>
          </a:r>
        </a:p>
      </dsp:txBody>
      <dsp:txXfrm>
        <a:off x="52431" y="1223903"/>
        <a:ext cx="8172363" cy="969198"/>
      </dsp:txXfrm>
    </dsp:sp>
    <dsp:sp modelId="{93E1443B-8D1E-44CA-AA0F-AD23245AA71A}">
      <dsp:nvSpPr>
        <dsp:cNvPr id="0" name=""/>
        <dsp:cNvSpPr/>
      </dsp:nvSpPr>
      <dsp:spPr>
        <a:xfrm>
          <a:off x="0" y="2296169"/>
          <a:ext cx="8277225" cy="107406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resource limit is $2,000 For child living with one parent and $3000 for child living with two parents .</a:t>
          </a:r>
        </a:p>
      </dsp:txBody>
      <dsp:txXfrm>
        <a:off x="52431" y="2348600"/>
        <a:ext cx="8172363" cy="969198"/>
      </dsp:txXfrm>
    </dsp:sp>
    <dsp:sp modelId="{60529BD6-75BC-42C4-BF68-2B0C422C4BC6}">
      <dsp:nvSpPr>
        <dsp:cNvPr id="0" name=""/>
        <dsp:cNvSpPr/>
      </dsp:nvSpPr>
      <dsp:spPr>
        <a:xfrm>
          <a:off x="0" y="3475112"/>
          <a:ext cx="8277225" cy="107406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Benefit amount can vary depending on living situation</a:t>
          </a:r>
        </a:p>
      </dsp:txBody>
      <dsp:txXfrm>
        <a:off x="52431" y="3527543"/>
        <a:ext cx="8172363" cy="9691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74D5A-1405-4B26-B462-5804BAF8664E}">
      <dsp:nvSpPr>
        <dsp:cNvPr id="0" name=""/>
        <dsp:cNvSpPr/>
      </dsp:nvSpPr>
      <dsp:spPr>
        <a:xfrm>
          <a:off x="0" y="100112"/>
          <a:ext cx="8277225" cy="21411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To assure a minimum level of income for children who are blind or disabled and who do not have sufficient income and resources to maintain a standard of living.</a:t>
          </a:r>
        </a:p>
      </dsp:txBody>
      <dsp:txXfrm>
        <a:off x="104520" y="204632"/>
        <a:ext cx="8068185" cy="1932060"/>
      </dsp:txXfrm>
    </dsp:sp>
    <dsp:sp modelId="{28FA8C88-73EC-4CAF-8290-200BE2CCA400}">
      <dsp:nvSpPr>
        <dsp:cNvPr id="0" name=""/>
        <dsp:cNvSpPr/>
      </dsp:nvSpPr>
      <dsp:spPr>
        <a:xfrm>
          <a:off x="0" y="2327612"/>
          <a:ext cx="8277225" cy="21411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Financial support to children in poverty when their disability may require that they receive additional supports, supervision, care.  (i.e.  Parent may not be able to maintain work due to child’s needs.)</a:t>
          </a:r>
        </a:p>
      </dsp:txBody>
      <dsp:txXfrm>
        <a:off x="104520" y="2432132"/>
        <a:ext cx="8068185" cy="1932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907E0-9FE1-4670-A172-37630F78B16B}">
      <dsp:nvSpPr>
        <dsp:cNvPr id="0" name=""/>
        <dsp:cNvSpPr/>
      </dsp:nvSpPr>
      <dsp:spPr>
        <a:xfrm>
          <a:off x="0" y="0"/>
          <a:ext cx="827722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608EBC9-D291-4492-B6AA-4C57411D3451}">
      <dsp:nvSpPr>
        <dsp:cNvPr id="0" name=""/>
        <dsp:cNvSpPr/>
      </dsp:nvSpPr>
      <dsp:spPr>
        <a:xfrm>
          <a:off x="0" y="0"/>
          <a:ext cx="8277225" cy="228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t>A medically determinable impairment that is more than a slight abnormality</a:t>
          </a:r>
          <a:endParaRPr lang="en-US" sz="4600" kern="1200" dirty="0"/>
        </a:p>
      </dsp:txBody>
      <dsp:txXfrm>
        <a:off x="0" y="0"/>
        <a:ext cx="8277225" cy="2284412"/>
      </dsp:txXfrm>
    </dsp:sp>
    <dsp:sp modelId="{79489147-F412-4CFD-8571-C690C00423D2}">
      <dsp:nvSpPr>
        <dsp:cNvPr id="0" name=""/>
        <dsp:cNvSpPr/>
      </dsp:nvSpPr>
      <dsp:spPr>
        <a:xfrm>
          <a:off x="0" y="2284412"/>
          <a:ext cx="827722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E292170-1162-4AC4-9708-BCDCBE33AF80}">
      <dsp:nvSpPr>
        <dsp:cNvPr id="0" name=""/>
        <dsp:cNvSpPr/>
      </dsp:nvSpPr>
      <dsp:spPr>
        <a:xfrm>
          <a:off x="0" y="2284412"/>
          <a:ext cx="8277225" cy="228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a:t>Must cause more than minimal functional limitations</a:t>
          </a:r>
          <a:endParaRPr lang="en-US" sz="4600" kern="1200"/>
        </a:p>
      </dsp:txBody>
      <dsp:txXfrm>
        <a:off x="0" y="2284412"/>
        <a:ext cx="8277225" cy="2284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A5E78-22AB-44CC-8DCB-1E9D231E8C08}">
      <dsp:nvSpPr>
        <dsp:cNvPr id="0" name=""/>
        <dsp:cNvSpPr/>
      </dsp:nvSpPr>
      <dsp:spPr>
        <a:xfrm>
          <a:off x="0" y="35574"/>
          <a:ext cx="8277225" cy="1430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Impairment must meet a listing OR</a:t>
          </a:r>
          <a:endParaRPr lang="en-US" sz="3600" kern="1200" dirty="0"/>
        </a:p>
      </dsp:txBody>
      <dsp:txXfrm>
        <a:off x="69812" y="105386"/>
        <a:ext cx="8137601" cy="1290481"/>
      </dsp:txXfrm>
    </dsp:sp>
    <dsp:sp modelId="{72B43985-C8C0-4902-8646-5E4C9F786D0D}">
      <dsp:nvSpPr>
        <dsp:cNvPr id="0" name=""/>
        <dsp:cNvSpPr/>
      </dsp:nvSpPr>
      <dsp:spPr>
        <a:xfrm>
          <a:off x="0" y="1569359"/>
          <a:ext cx="8277225" cy="1430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Impairment must medically equal a listing OR</a:t>
          </a:r>
          <a:endParaRPr lang="en-US" sz="3600" kern="1200"/>
        </a:p>
      </dsp:txBody>
      <dsp:txXfrm>
        <a:off x="69812" y="1639171"/>
        <a:ext cx="8137601" cy="1290481"/>
      </dsp:txXfrm>
    </dsp:sp>
    <dsp:sp modelId="{32FA3FD8-31FE-4909-BCAD-EAA279DCA212}">
      <dsp:nvSpPr>
        <dsp:cNvPr id="0" name=""/>
        <dsp:cNvSpPr/>
      </dsp:nvSpPr>
      <dsp:spPr>
        <a:xfrm>
          <a:off x="0" y="3103145"/>
          <a:ext cx="8277225" cy="1430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Impairment must functionally equal a listing</a:t>
          </a:r>
          <a:endParaRPr lang="en-US" sz="3600" kern="1200"/>
        </a:p>
      </dsp:txBody>
      <dsp:txXfrm>
        <a:off x="69812" y="3172957"/>
        <a:ext cx="8137601" cy="12904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02185-4F25-411B-A363-3F94C93292AC}">
      <dsp:nvSpPr>
        <dsp:cNvPr id="0" name=""/>
        <dsp:cNvSpPr/>
      </dsp:nvSpPr>
      <dsp:spPr>
        <a:xfrm>
          <a:off x="0" y="220262"/>
          <a:ext cx="8277225" cy="13127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Child’s functioning as compared to functioning levels for a typical child of her age</a:t>
          </a:r>
        </a:p>
      </dsp:txBody>
      <dsp:txXfrm>
        <a:off x="64083" y="284345"/>
        <a:ext cx="8149059" cy="1184574"/>
      </dsp:txXfrm>
    </dsp:sp>
    <dsp:sp modelId="{51BC0A3E-AC94-4F66-9732-56CB71AC2388}">
      <dsp:nvSpPr>
        <dsp:cNvPr id="0" name=""/>
        <dsp:cNvSpPr/>
      </dsp:nvSpPr>
      <dsp:spPr>
        <a:xfrm>
          <a:off x="0" y="1628042"/>
          <a:ext cx="8277225" cy="131274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SSA will also look at the combined effects of multiple impairments</a:t>
          </a:r>
        </a:p>
      </dsp:txBody>
      <dsp:txXfrm>
        <a:off x="64083" y="1692125"/>
        <a:ext cx="8149059" cy="1184574"/>
      </dsp:txXfrm>
    </dsp:sp>
    <dsp:sp modelId="{554EEBA4-F12A-40AF-A63C-28BF675E4812}">
      <dsp:nvSpPr>
        <dsp:cNvPr id="0" name=""/>
        <dsp:cNvSpPr/>
      </dsp:nvSpPr>
      <dsp:spPr>
        <a:xfrm>
          <a:off x="0" y="3035822"/>
          <a:ext cx="8277225" cy="13127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SSA looks at help you may receive from family, teachers or others</a:t>
          </a:r>
        </a:p>
      </dsp:txBody>
      <dsp:txXfrm>
        <a:off x="64083" y="3099905"/>
        <a:ext cx="8149059" cy="11845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EF6D9-8795-4F46-8822-B1077369D028}">
      <dsp:nvSpPr>
        <dsp:cNvPr id="0" name=""/>
        <dsp:cNvSpPr/>
      </dsp:nvSpPr>
      <dsp:spPr>
        <a:xfrm rot="5400000">
          <a:off x="4737056" y="-1534335"/>
          <a:ext cx="1782912" cy="529742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b="0" i="0" kern="1200" baseline="0" dirty="0"/>
            <a:t>Two standard deviations below the mean</a:t>
          </a:r>
          <a:endParaRPr lang="en-US" sz="1900" kern="1200" dirty="0"/>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endParaRPr lang="en-US" sz="1900" kern="1200"/>
        </a:p>
      </dsp:txBody>
      <dsp:txXfrm rot="-5400000">
        <a:off x="2979801" y="309955"/>
        <a:ext cx="5210389" cy="1608842"/>
      </dsp:txXfrm>
    </dsp:sp>
    <dsp:sp modelId="{F531CCAE-AE93-444A-8308-B614379F3630}">
      <dsp:nvSpPr>
        <dsp:cNvPr id="0" name=""/>
        <dsp:cNvSpPr/>
      </dsp:nvSpPr>
      <dsp:spPr>
        <a:xfrm>
          <a:off x="0" y="55"/>
          <a:ext cx="2979801" cy="22286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i="0" kern="1200" baseline="0" dirty="0"/>
            <a:t>Marked impairment</a:t>
          </a:r>
          <a:r>
            <a:rPr lang="en-US" sz="1900" b="0" i="0" kern="1200" baseline="0" dirty="0"/>
            <a:t>: an impairment that interferes seriously with the child’s ability to independently initiate, sustain or complete activities</a:t>
          </a:r>
          <a:endParaRPr lang="en-US" sz="1900" kern="1200" dirty="0"/>
        </a:p>
      </dsp:txBody>
      <dsp:txXfrm>
        <a:off x="108793" y="108848"/>
        <a:ext cx="2762215" cy="2011054"/>
      </dsp:txXfrm>
    </dsp:sp>
    <dsp:sp modelId="{04CB181A-EBDD-428A-B736-187F213C6321}">
      <dsp:nvSpPr>
        <dsp:cNvPr id="0" name=""/>
        <dsp:cNvSpPr/>
      </dsp:nvSpPr>
      <dsp:spPr>
        <a:xfrm rot="5400000">
          <a:off x="4737056" y="805736"/>
          <a:ext cx="1782912" cy="529742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b="0" i="0" kern="1200" baseline="0"/>
            <a:t>Does not mean child has a total lack of functioning</a:t>
          </a:r>
          <a:endParaRPr lang="en-US" sz="1900" kern="1200"/>
        </a:p>
        <a:p>
          <a:pPr marL="171450" lvl="1" indent="-171450" algn="l" defTabSz="844550">
            <a:lnSpc>
              <a:spcPct val="90000"/>
            </a:lnSpc>
            <a:spcBef>
              <a:spcPct val="0"/>
            </a:spcBef>
            <a:spcAft>
              <a:spcPct val="15000"/>
            </a:spcAft>
            <a:buChar char="•"/>
          </a:pPr>
          <a:r>
            <a:rPr lang="en-US" sz="1900" kern="1200"/>
            <a:t>Three standard deviations below the mean or more</a:t>
          </a:r>
        </a:p>
      </dsp:txBody>
      <dsp:txXfrm rot="-5400000">
        <a:off x="2979801" y="2650027"/>
        <a:ext cx="5210389" cy="1608842"/>
      </dsp:txXfrm>
    </dsp:sp>
    <dsp:sp modelId="{BB543B63-FED0-49BF-8F51-B703E9A35396}">
      <dsp:nvSpPr>
        <dsp:cNvPr id="0" name=""/>
        <dsp:cNvSpPr/>
      </dsp:nvSpPr>
      <dsp:spPr>
        <a:xfrm>
          <a:off x="0" y="2340128"/>
          <a:ext cx="2979801" cy="22286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i="0" kern="1200" baseline="0" dirty="0"/>
            <a:t>Extreme limitation</a:t>
          </a:r>
          <a:r>
            <a:rPr lang="en-US" sz="1900" b="0" i="0" kern="1200" baseline="0" dirty="0"/>
            <a:t>: </a:t>
          </a:r>
          <a:r>
            <a:rPr lang="en-US" sz="1900" kern="1200" dirty="0"/>
            <a:t>an impairment interferes very seriously with your ability to independently initiate, sustain or complete activities</a:t>
          </a:r>
        </a:p>
      </dsp:txBody>
      <dsp:txXfrm>
        <a:off x="108793" y="2448921"/>
        <a:ext cx="2762215" cy="20110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B337-4AB6-4334-90C5-5458738A04E2}">
      <dsp:nvSpPr>
        <dsp:cNvPr id="0" name=""/>
        <dsp:cNvSpPr/>
      </dsp:nvSpPr>
      <dsp:spPr>
        <a:xfrm>
          <a:off x="0" y="799600"/>
          <a:ext cx="9383938" cy="5996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Reconsideration – </a:t>
          </a:r>
          <a:r>
            <a:rPr lang="en-US" sz="2500" b="1" i="1" kern="1200"/>
            <a:t>to appeal application decision </a:t>
          </a:r>
          <a:endParaRPr lang="en-US" sz="2500" kern="1200"/>
        </a:p>
      </dsp:txBody>
      <dsp:txXfrm>
        <a:off x="29271" y="828871"/>
        <a:ext cx="9325396" cy="541083"/>
      </dsp:txXfrm>
    </dsp:sp>
    <dsp:sp modelId="{7C174F5B-7E7C-40C3-A589-49CFA322AB8F}">
      <dsp:nvSpPr>
        <dsp:cNvPr id="0" name=""/>
        <dsp:cNvSpPr/>
      </dsp:nvSpPr>
      <dsp:spPr>
        <a:xfrm>
          <a:off x="0" y="1462599"/>
          <a:ext cx="9383938" cy="599625"/>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Administrative Law Judge (ALJ) Hearing </a:t>
          </a:r>
          <a:r>
            <a:rPr lang="en-US" sz="2500" b="1" i="1" kern="1200"/>
            <a:t>– to appeal Reconsideration</a:t>
          </a:r>
          <a:endParaRPr lang="en-US" sz="2500" kern="1200"/>
        </a:p>
      </dsp:txBody>
      <dsp:txXfrm>
        <a:off x="29271" y="1491870"/>
        <a:ext cx="9325396" cy="541083"/>
      </dsp:txXfrm>
    </dsp:sp>
    <dsp:sp modelId="{0080421E-8673-41F2-AA9C-31EA3F0F98BC}">
      <dsp:nvSpPr>
        <dsp:cNvPr id="0" name=""/>
        <dsp:cNvSpPr/>
      </dsp:nvSpPr>
      <dsp:spPr>
        <a:xfrm>
          <a:off x="0" y="2134224"/>
          <a:ext cx="9383938" cy="599625"/>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Appeals Council Review – </a:t>
          </a:r>
          <a:r>
            <a:rPr lang="en-US" sz="2500" b="1" i="1" kern="1200"/>
            <a:t>to appeal ALJ decision</a:t>
          </a:r>
          <a:endParaRPr lang="en-US" sz="2500" kern="1200"/>
        </a:p>
      </dsp:txBody>
      <dsp:txXfrm>
        <a:off x="29271" y="2163495"/>
        <a:ext cx="9325396" cy="541083"/>
      </dsp:txXfrm>
    </dsp:sp>
    <dsp:sp modelId="{37841E99-968B-4623-9782-D31D4CC394C4}">
      <dsp:nvSpPr>
        <dsp:cNvPr id="0" name=""/>
        <dsp:cNvSpPr/>
      </dsp:nvSpPr>
      <dsp:spPr>
        <a:xfrm>
          <a:off x="0" y="2805849"/>
          <a:ext cx="9383938" cy="599625"/>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Federal Court</a:t>
          </a:r>
          <a:endParaRPr lang="en-US" sz="2500" kern="1200"/>
        </a:p>
      </dsp:txBody>
      <dsp:txXfrm>
        <a:off x="29271" y="2835120"/>
        <a:ext cx="9325396" cy="5410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6FE90-8536-4A3C-BAF6-C7EE64BB9C83}">
      <dsp:nvSpPr>
        <dsp:cNvPr id="0" name=""/>
        <dsp:cNvSpPr/>
      </dsp:nvSpPr>
      <dsp:spPr>
        <a:xfrm>
          <a:off x="450842" y="1506"/>
          <a:ext cx="3512162" cy="210729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Continuing Disability Reviews for Children's SSI Cases</a:t>
          </a:r>
        </a:p>
      </dsp:txBody>
      <dsp:txXfrm>
        <a:off x="450842" y="1506"/>
        <a:ext cx="3512162" cy="2107297"/>
      </dsp:txXfrm>
    </dsp:sp>
    <dsp:sp modelId="{55BAD201-68FC-43AA-9FA2-4AF4C3A4FD74}">
      <dsp:nvSpPr>
        <dsp:cNvPr id="0" name=""/>
        <dsp:cNvSpPr/>
      </dsp:nvSpPr>
      <dsp:spPr>
        <a:xfrm>
          <a:off x="4314220" y="1506"/>
          <a:ext cx="3512162" cy="2107297"/>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Any child who receives SSI disability benefits will have their eligibility reviewed at least once every three years. </a:t>
          </a:r>
        </a:p>
      </dsp:txBody>
      <dsp:txXfrm>
        <a:off x="4314220" y="1506"/>
        <a:ext cx="3512162" cy="2107297"/>
      </dsp:txXfrm>
    </dsp:sp>
    <dsp:sp modelId="{58368D86-763F-4C99-9D76-B7279026452B}">
      <dsp:nvSpPr>
        <dsp:cNvPr id="0" name=""/>
        <dsp:cNvSpPr/>
      </dsp:nvSpPr>
      <dsp:spPr>
        <a:xfrm>
          <a:off x="450842" y="2460020"/>
          <a:ext cx="3512162" cy="2107297"/>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At age 18 – the child’s eligibility is reviewed using adult SSI standards.</a:t>
          </a:r>
        </a:p>
      </dsp:txBody>
      <dsp:txXfrm>
        <a:off x="450842" y="2460020"/>
        <a:ext cx="3512162" cy="2107297"/>
      </dsp:txXfrm>
    </dsp:sp>
    <dsp:sp modelId="{B493B0B9-D3FB-4AAB-82E3-1AC2342A8033}">
      <dsp:nvSpPr>
        <dsp:cNvPr id="0" name=""/>
        <dsp:cNvSpPr/>
      </dsp:nvSpPr>
      <dsp:spPr>
        <a:xfrm>
          <a:off x="4314220" y="2460020"/>
          <a:ext cx="3512162" cy="2107297"/>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The CDR process for children occurs as follows:</a:t>
          </a:r>
        </a:p>
      </dsp:txBody>
      <dsp:txXfrm>
        <a:off x="4314220" y="2460020"/>
        <a:ext cx="3512162" cy="210729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1BC74-8761-4410-81B5-123AC8665AEA}"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36177-5B7B-48A3-90D0-0BB36A4319D5}" type="slidenum">
              <a:rPr lang="en-US" smtClean="0"/>
              <a:t>‹#›</a:t>
            </a:fld>
            <a:endParaRPr lang="en-US"/>
          </a:p>
        </p:txBody>
      </p:sp>
    </p:spTree>
    <p:extLst>
      <p:ext uri="{BB962C8B-B14F-4D97-AF65-F5344CB8AC3E}">
        <p14:creationId xmlns:p14="http://schemas.microsoft.com/office/powerpoint/2010/main" val="1713334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CE6615-0212-4715-BF38-2724BC9C9D2E}" type="slidenum">
              <a:rPr lang="en-US" smtClean="0"/>
              <a:t>38</a:t>
            </a:fld>
            <a:endParaRPr lang="en-US"/>
          </a:p>
        </p:txBody>
      </p:sp>
    </p:spTree>
    <p:extLst>
      <p:ext uri="{BB962C8B-B14F-4D97-AF65-F5344CB8AC3E}">
        <p14:creationId xmlns:p14="http://schemas.microsoft.com/office/powerpoint/2010/main" val="228663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4834-DE53-7A88-6568-15F584B43621}"/>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9EF7BA1A-5CA9-4FCD-A70B-DCA87116572D}"/>
              </a:ext>
            </a:extLst>
          </p:cNvPr>
          <p:cNvSpPr>
            <a:spLocks noGrp="1"/>
          </p:cNvSpPr>
          <p:nvPr>
            <p:ph type="body" sz="quarter" idx="10"/>
          </p:nvPr>
        </p:nvSpPr>
        <p:spPr>
          <a:xfrm>
            <a:off x="3646026" y="3878265"/>
            <a:ext cx="7707776" cy="22411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039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946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726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3538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8366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8564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6850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9503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378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3466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231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lvl1pPr marL="0" indent="0">
              <a:buClr>
                <a:srgbClr val="00A79D"/>
              </a:buClr>
              <a:buFont typeface="Arial" panose="020B0604020202020204" pitchFamily="34" charset="0"/>
              <a:buNone/>
              <a:defRPr/>
            </a:lvl1pPr>
            <a:lvl2pPr marL="685800" indent="-228600">
              <a:buClr>
                <a:srgbClr val="00A79D"/>
              </a:buClr>
              <a:buFont typeface="Arial" panose="020B0604020202020204" pitchFamily="34" charset="0"/>
              <a:buChar char="•"/>
              <a:defRPr/>
            </a:lvl2pPr>
            <a:lvl3pPr marL="1143000" indent="-228600">
              <a:buClr>
                <a:srgbClr val="00A79D"/>
              </a:buClr>
              <a:buFont typeface="Arial" panose="020B0604020202020204" pitchFamily="34" charset="0"/>
              <a:buChar char="•"/>
              <a:defRPr/>
            </a:lvl3pPr>
            <a:lvl4pPr marL="1600200" indent="-228600">
              <a:buClr>
                <a:srgbClr val="00A79D"/>
              </a:buClr>
              <a:buFont typeface="Arial" panose="020B0604020202020204" pitchFamily="34" charset="0"/>
              <a:buChar char="•"/>
              <a:defRPr/>
            </a:lvl4pPr>
            <a:lvl5pPr marL="2057400" indent="-228600">
              <a:buClr>
                <a:srgbClr val="00A79D"/>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824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418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3167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314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862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1848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5634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6957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1592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a:xfrm>
            <a:off x="838200" y="1607577"/>
            <a:ext cx="8277664" cy="456938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69A909EF-00EA-8858-EA76-5CFA087216DF}"/>
              </a:ext>
            </a:extLst>
          </p:cNvPr>
          <p:cNvSpPr>
            <a:spLocks noGrp="1"/>
          </p:cNvSpPr>
          <p:nvPr>
            <p:ph type="body" sz="quarter" idx="10"/>
          </p:nvPr>
        </p:nvSpPr>
        <p:spPr>
          <a:xfrm>
            <a:off x="10138611" y="1607574"/>
            <a:ext cx="1697790" cy="4569389"/>
          </a:xfrm>
          <a:prstGeom prst="rect">
            <a:avLst/>
          </a:prstGeo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1523779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8502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a:xfrm>
            <a:off x="838199" y="1607577"/>
            <a:ext cx="9046581" cy="45693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69A909EF-00EA-8858-EA76-5CFA087216DF}"/>
              </a:ext>
            </a:extLst>
          </p:cNvPr>
          <p:cNvSpPr>
            <a:spLocks noGrp="1"/>
          </p:cNvSpPr>
          <p:nvPr>
            <p:ph type="body" sz="quarter" idx="10"/>
          </p:nvPr>
        </p:nvSpPr>
        <p:spPr>
          <a:xfrm>
            <a:off x="10106526" y="1607577"/>
            <a:ext cx="1794043" cy="4569389"/>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405692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5526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5366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5627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7423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8952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3824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5616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5303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770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6438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35ABA31B-3DF4-E7C8-5E45-9276B799CE86}"/>
              </a:ext>
            </a:extLst>
          </p:cNvPr>
          <p:cNvSpPr>
            <a:spLocks noGrp="1"/>
          </p:cNvSpPr>
          <p:nvPr>
            <p:ph type="body" sz="quarter" idx="10"/>
          </p:nvPr>
        </p:nvSpPr>
        <p:spPr>
          <a:xfrm>
            <a:off x="10106526" y="1622324"/>
            <a:ext cx="1729875" cy="4554640"/>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286929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6229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515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675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153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8609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144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700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998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3965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138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a:xfrm>
            <a:off x="838200" y="1607577"/>
            <a:ext cx="8277664" cy="456938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69A909EF-00EA-8858-EA76-5CFA087216DF}"/>
              </a:ext>
            </a:extLst>
          </p:cNvPr>
          <p:cNvSpPr>
            <a:spLocks noGrp="1"/>
          </p:cNvSpPr>
          <p:nvPr>
            <p:ph type="body" sz="quarter" idx="10"/>
          </p:nvPr>
        </p:nvSpPr>
        <p:spPr>
          <a:xfrm>
            <a:off x="10138611" y="1607574"/>
            <a:ext cx="1697790" cy="4569389"/>
          </a:xfrm>
          <a:prstGeom prst="rect">
            <a:avLst/>
          </a:prstGeo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1633254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1565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7432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0916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4854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38893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8478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5536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884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3848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35ABA31B-3DF4-E7C8-5E45-9276B799CE86}"/>
              </a:ext>
            </a:extLst>
          </p:cNvPr>
          <p:cNvSpPr>
            <a:spLocks noGrp="1"/>
          </p:cNvSpPr>
          <p:nvPr>
            <p:ph type="body" sz="quarter" idx="10"/>
          </p:nvPr>
        </p:nvSpPr>
        <p:spPr>
          <a:xfrm>
            <a:off x="9772652" y="1622324"/>
            <a:ext cx="2063749" cy="4554640"/>
          </a:xfrm>
          <a:prstGeom prst="rect">
            <a:avLst/>
          </a:prstGeo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870992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4314-0DEC-5AE6-E967-F20949074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CF12F-ADF9-8B29-FA9B-F6D340009A31}"/>
              </a:ext>
            </a:extLst>
          </p:cNvPr>
          <p:cNvSpPr>
            <a:spLocks noGrp="1"/>
          </p:cNvSpPr>
          <p:nvPr>
            <p:ph idx="1"/>
          </p:nvPr>
        </p:nvSpPr>
        <p:spPr>
          <a:xfrm>
            <a:off x="838200" y="1607577"/>
            <a:ext cx="8277664" cy="456938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69A909EF-00EA-8858-EA76-5CFA087216DF}"/>
              </a:ext>
            </a:extLst>
          </p:cNvPr>
          <p:cNvSpPr>
            <a:spLocks noGrp="1"/>
          </p:cNvSpPr>
          <p:nvPr>
            <p:ph type="body" sz="quarter" idx="10"/>
          </p:nvPr>
        </p:nvSpPr>
        <p:spPr>
          <a:xfrm>
            <a:off x="10138611" y="1607574"/>
            <a:ext cx="1697790" cy="4569389"/>
          </a:xfrm>
          <a:prstGeom prst="rect">
            <a:avLst/>
          </a:prstGeo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076949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0C00-16E1-B358-F0F7-2AC854EF3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3164D-2683-004C-FA66-D8F1A328FA56}"/>
              </a:ext>
            </a:extLst>
          </p:cNvPr>
          <p:cNvSpPr>
            <a:spLocks noGrp="1"/>
          </p:cNvSpPr>
          <p:nvPr>
            <p:ph sz="half" idx="1"/>
          </p:nvPr>
        </p:nvSpPr>
        <p:spPr>
          <a:xfrm>
            <a:off x="350522" y="1622323"/>
            <a:ext cx="4239367" cy="45546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FC9F94-B4F5-93F4-A254-344786514869}"/>
              </a:ext>
            </a:extLst>
          </p:cNvPr>
          <p:cNvSpPr>
            <a:spLocks noGrp="1"/>
          </p:cNvSpPr>
          <p:nvPr>
            <p:ph sz="half" idx="2"/>
          </p:nvPr>
        </p:nvSpPr>
        <p:spPr>
          <a:xfrm>
            <a:off x="4876499" y="1622323"/>
            <a:ext cx="4239367" cy="45546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35ABA31B-3DF4-E7C8-5E45-9276B799CE86}"/>
              </a:ext>
            </a:extLst>
          </p:cNvPr>
          <p:cNvSpPr>
            <a:spLocks noGrp="1"/>
          </p:cNvSpPr>
          <p:nvPr>
            <p:ph type="body" sz="quarter" idx="10"/>
          </p:nvPr>
        </p:nvSpPr>
        <p:spPr>
          <a:xfrm>
            <a:off x="9772652" y="1622324"/>
            <a:ext cx="2063749" cy="4554640"/>
          </a:xfrm>
          <a:prstGeom prst="rect">
            <a:avLst/>
          </a:prstGeo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19485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123536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1.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2.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4.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15.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6.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7.pn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8.pn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9.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20.pn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21.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22.png"/></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23.png"/></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24.pn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25.png"/></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26.png"/></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image" Target="../media/image27.png"/></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46025" y="1650111"/>
            <a:ext cx="7707774" cy="1778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46025" y="3878827"/>
            <a:ext cx="7707774" cy="2115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277583"/>
      </p:ext>
    </p:extLst>
  </p:cSld>
  <p:clrMap bg1="lt1" tx1="dk1" bg2="lt2" tx2="dk2" accent1="accent1" accent2="accent2" accent3="accent3" accent4="accent4" accent5="accent5" accent6="accent6" hlink="hlink" folHlink="folHlink"/>
  <p:sldLayoutIdLst>
    <p:sldLayoutId id="2147483648" r:id="rId1"/>
    <p:sldLayoutId id="2147483768" r:id="rId2"/>
  </p:sldLayoutIdLst>
  <p:txStyles>
    <p:titleStyle>
      <a:lvl1pPr algn="l" defTabSz="914400" rtl="0" eaLnBrk="1" latinLnBrk="0" hangingPunct="1">
        <a:lnSpc>
          <a:spcPct val="90000"/>
        </a:lnSpc>
        <a:spcBef>
          <a:spcPct val="0"/>
        </a:spcBef>
        <a:buNone/>
        <a:defRPr sz="4000" kern="1200">
          <a:solidFill>
            <a:srgbClr val="0C3B5D"/>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C3B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8045461"/>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1848482"/>
      </p:ext>
    </p:extLst>
  </p:cSld>
  <p:clrMap bg1="lt1" tx1="dk1" bg2="lt2" tx2="dk2" accent1="accent1" accent2="accent2" accent3="accent3" accent4="accent4" accent5="accent5" accent6="accent6" hlink="hlink" folHlink="folHlink"/>
  <p:sldLayoutIdLst>
    <p:sldLayoutId id="2147483700" r:id="rId1"/>
    <p:sldLayoutId id="2147483701"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3295329"/>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060725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76" r:id="rId3"/>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951549"/>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434868"/>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512533"/>
      </p:ext>
    </p:extLst>
  </p:cSld>
  <p:clrMap bg1="lt1" tx1="dk1" bg2="lt2" tx2="dk2" accent1="accent1" accent2="accent2" accent3="accent3" accent4="accent4" accent5="accent5" accent6="accent6" hlink="hlink" folHlink="folHlink"/>
  <p:sldLayoutIdLst>
    <p:sldLayoutId id="2147483715" r:id="rId1"/>
    <p:sldLayoutId id="2147483716"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303402"/>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0868306"/>
      </p:ext>
    </p:extLst>
  </p:cSld>
  <p:clrMap bg1="lt1" tx1="dk1" bg2="lt2" tx2="dk2" accent1="accent1" accent2="accent2" accent3="accent3" accent4="accent4" accent5="accent5" accent6="accent6" hlink="hlink" folHlink="folHlink"/>
  <p:sldLayoutIdLst>
    <p:sldLayoutId id="2147483721" r:id="rId1"/>
    <p:sldLayoutId id="2147483722"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5954886"/>
      </p:ext>
    </p:extLst>
  </p:cSld>
  <p:clrMap bg1="lt1" tx1="dk1" bg2="lt2" tx2="dk2" accent1="accent1" accent2="accent2" accent3="accent3" accent4="accent4" accent5="accent5" accent6="accent6" hlink="hlink" folHlink="folHlink"/>
  <p:sldLayoutIdLst>
    <p:sldLayoutId id="2147483724" r:id="rId1"/>
    <p:sldLayoutId id="2147483725"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2966399"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199" y="1607577"/>
            <a:ext cx="10893543"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2929832"/>
      </p:ext>
    </p:extLst>
  </p:cSld>
  <p:clrMap bg1="lt1" tx1="dk1" bg2="lt2" tx2="dk2" accent1="accent1" accent2="accent2" accent3="accent3" accent4="accent4" accent5="accent5" accent6="accent6" hlink="hlink" folHlink="folHlink"/>
  <p:sldLayoutIdLst>
    <p:sldLayoutId id="2147483674" r:id="rId1"/>
    <p:sldLayoutId id="2147483771" r:id="rId2"/>
  </p:sldLayoutIdLst>
  <p:txStyles>
    <p:titleStyle>
      <a:lvl1pPr algn="r" defTabSz="914400" rtl="0" eaLnBrk="1" latinLnBrk="0" hangingPunct="1">
        <a:lnSpc>
          <a:spcPct val="90000"/>
        </a:lnSpc>
        <a:spcBef>
          <a:spcPct val="0"/>
        </a:spcBef>
        <a:buNone/>
        <a:defRPr sz="32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683722"/>
      </p:ext>
    </p:extLst>
  </p:cSld>
  <p:clrMap bg1="lt1" tx1="dk1" bg2="lt2" tx2="dk2" accent1="accent1" accent2="accent2" accent3="accent3" accent4="accent4" accent5="accent5" accent6="accent6" hlink="hlink" folHlink="folHlink"/>
  <p:sldLayoutIdLst>
    <p:sldLayoutId id="2147483727" r:id="rId1"/>
    <p:sldLayoutId id="2147483728"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0778158"/>
      </p:ext>
    </p:extLst>
  </p:cSld>
  <p:clrMap bg1="lt1" tx1="dk1" bg2="lt2" tx2="dk2" accent1="accent1" accent2="accent2" accent3="accent3" accent4="accent4" accent5="accent5" accent6="accent6" hlink="hlink" folHlink="folHlink"/>
  <p:sldLayoutIdLst>
    <p:sldLayoutId id="2147483730" r:id="rId1"/>
    <p:sldLayoutId id="2147483731"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866353"/>
      </p:ext>
    </p:extLst>
  </p:cSld>
  <p:clrMap bg1="lt1" tx1="dk1" bg2="lt2" tx2="dk2" accent1="accent1" accent2="accent2" accent3="accent3" accent4="accent4" accent5="accent5" accent6="accent6" hlink="hlink" folHlink="folHlink"/>
  <p:sldLayoutIdLst>
    <p:sldLayoutId id="2147483733" r:id="rId1"/>
    <p:sldLayoutId id="2147483734"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5426354"/>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682977"/>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776475"/>
      </p:ext>
    </p:extLst>
  </p:cSld>
  <p:clrMap bg1="lt1" tx1="dk1" bg2="lt2" tx2="dk2" accent1="accent1" accent2="accent2" accent3="accent3" accent4="accent4" accent5="accent5" accent6="accent6" hlink="hlink" folHlink="folHlink"/>
  <p:sldLayoutIdLst>
    <p:sldLayoutId id="2147483742" r:id="rId1"/>
    <p:sldLayoutId id="2147483743"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161472"/>
      </p:ext>
    </p:extLst>
  </p:cSld>
  <p:clrMap bg1="lt1" tx1="dk1" bg2="lt2" tx2="dk2" accent1="accent1" accent2="accent2" accent3="accent3" accent4="accent4" accent5="accent5" accent6="accent6" hlink="hlink" folHlink="folHlink"/>
  <p:sldLayoutIdLst>
    <p:sldLayoutId id="2147483745" r:id="rId1"/>
    <p:sldLayoutId id="2147483746"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8843711"/>
      </p:ext>
    </p:extLst>
  </p:cSld>
  <p:clrMap bg1="lt1" tx1="dk1" bg2="lt2" tx2="dk2" accent1="accent1" accent2="accent2" accent3="accent3" accent4="accent4" accent5="accent5" accent6="accent6" hlink="hlink" folHlink="folHlink"/>
  <p:sldLayoutIdLst>
    <p:sldLayoutId id="2147483748" r:id="rId1"/>
    <p:sldLayoutId id="2147483749"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1624021"/>
      </p:ext>
    </p:extLst>
  </p:cSld>
  <p:clrMap bg1="lt1" tx1="dk1" bg2="lt2" tx2="dk2" accent1="accent1" accent2="accent2" accent3="accent3" accent4="accent4" accent5="accent5" accent6="accent6" hlink="hlink" folHlink="folHlink"/>
  <p:sldLayoutIdLst>
    <p:sldLayoutId id="2147483751" r:id="rId1"/>
    <p:sldLayoutId id="2147483752"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6180177"/>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686847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9246453"/>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6923559"/>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9803678"/>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9794963"/>
      </p:ext>
    </p:extLst>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EBCC6-D303-5C02-47AC-C38B50E56BF2}"/>
              </a:ext>
            </a:extLst>
          </p:cNvPr>
          <p:cNvSpPr>
            <a:spLocks noGrp="1"/>
          </p:cNvSpPr>
          <p:nvPr>
            <p:ph type="title"/>
          </p:nvPr>
        </p:nvSpPr>
        <p:spPr>
          <a:xfrm>
            <a:off x="350520" y="410057"/>
            <a:ext cx="8765344" cy="5419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F5D2A6-27A3-DDD8-D4C1-6CAB24FEC30C}"/>
              </a:ext>
            </a:extLst>
          </p:cNvPr>
          <p:cNvSpPr>
            <a:spLocks noGrp="1"/>
          </p:cNvSpPr>
          <p:nvPr>
            <p:ph type="body" idx="1"/>
          </p:nvPr>
        </p:nvSpPr>
        <p:spPr>
          <a:xfrm>
            <a:off x="838200" y="1607577"/>
            <a:ext cx="8277664" cy="4569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8139826"/>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914400" rtl="0" eaLnBrk="1" latinLnBrk="0" hangingPunct="1">
        <a:lnSpc>
          <a:spcPct val="90000"/>
        </a:lnSpc>
        <a:spcBef>
          <a:spcPct val="0"/>
        </a:spcBef>
        <a:buNone/>
        <a:defRPr sz="3200" kern="1200">
          <a:solidFill>
            <a:srgbClr val="0C3B5D"/>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79D"/>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79D"/>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79D"/>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79D"/>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hyperlink" Target="http://www.socialsecurity.gov/disability/professionals/bluebook/index.htm"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hyperlink" Target="https://www.publicdomainpictures.net/en/view-image.php?image=156668&amp;picture=illustration" TargetMode="External"/><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xels.com/photo/lego-toys-143923/" TargetMode="External"/><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222A-300C-D1D3-4C97-E9FF8A56A8AA}"/>
              </a:ext>
            </a:extLst>
          </p:cNvPr>
          <p:cNvSpPr>
            <a:spLocks noGrp="1"/>
          </p:cNvSpPr>
          <p:nvPr>
            <p:ph type="title"/>
          </p:nvPr>
        </p:nvSpPr>
        <p:spPr>
          <a:xfrm>
            <a:off x="2475782" y="1190534"/>
            <a:ext cx="9118121" cy="2455380"/>
          </a:xfrm>
        </p:spPr>
        <p:txBody>
          <a:bodyPr>
            <a:normAutofit/>
          </a:bodyPr>
          <a:lstStyle/>
          <a:p>
            <a:pPr algn="ctr"/>
            <a:r>
              <a:rPr lang="en-US" altLang="en-US" sz="3200" dirty="0">
                <a:solidFill>
                  <a:schemeClr val="tx2">
                    <a:lumMod val="75000"/>
                  </a:schemeClr>
                </a:solidFill>
              </a:rPr>
              <a:t>Childhood Disability Benefits (SSI): </a:t>
            </a:r>
            <a:br>
              <a:rPr lang="en-US" altLang="en-US" sz="3200" dirty="0">
                <a:solidFill>
                  <a:schemeClr val="tx2">
                    <a:lumMod val="75000"/>
                  </a:schemeClr>
                </a:solidFill>
              </a:rPr>
            </a:br>
            <a:r>
              <a:rPr lang="en-US" altLang="en-US" sz="3200" dirty="0">
                <a:solidFill>
                  <a:schemeClr val="tx2">
                    <a:lumMod val="75000"/>
                  </a:schemeClr>
                </a:solidFill>
              </a:rPr>
              <a:t>Ensuring Support for Children in Poverty </a:t>
            </a:r>
            <a:endParaRPr lang="en-US" sz="3200" dirty="0"/>
          </a:p>
        </p:txBody>
      </p:sp>
      <p:sp>
        <p:nvSpPr>
          <p:cNvPr id="3" name="Content Placeholder 2">
            <a:extLst>
              <a:ext uri="{FF2B5EF4-FFF2-40B4-BE49-F238E27FC236}">
                <a16:creationId xmlns:a16="http://schemas.microsoft.com/office/drawing/2014/main" id="{D886FF66-6F40-AE76-73F4-EE3111B106D4}"/>
              </a:ext>
            </a:extLst>
          </p:cNvPr>
          <p:cNvSpPr>
            <a:spLocks noGrp="1"/>
          </p:cNvSpPr>
          <p:nvPr>
            <p:ph idx="1"/>
          </p:nvPr>
        </p:nvSpPr>
        <p:spPr>
          <a:xfrm>
            <a:off x="3590016" y="3493699"/>
            <a:ext cx="6889652" cy="1698128"/>
          </a:xfrm>
        </p:spPr>
        <p:txBody>
          <a:bodyPr/>
          <a:lstStyle/>
          <a:p>
            <a:pPr algn="ctr"/>
            <a:r>
              <a:rPr lang="en-US" sz="3200" dirty="0">
                <a:solidFill>
                  <a:schemeClr val="tx2">
                    <a:lumMod val="75000"/>
                  </a:schemeClr>
                </a:solidFill>
              </a:rPr>
              <a:t>Rebecca Steinhauser</a:t>
            </a:r>
            <a:r>
              <a:rPr lang="en-US" dirty="0">
                <a:solidFill>
                  <a:schemeClr val="tx2">
                    <a:lumMod val="75000"/>
                  </a:schemeClr>
                </a:solidFill>
              </a:rPr>
              <a:t>   </a:t>
            </a:r>
          </a:p>
          <a:p>
            <a:pPr algn="ctr"/>
            <a:r>
              <a:rPr lang="en-US" sz="2800" dirty="0">
                <a:solidFill>
                  <a:schemeClr val="tx2">
                    <a:lumMod val="75000"/>
                  </a:schemeClr>
                </a:solidFill>
              </a:rPr>
              <a:t>Managing Attorney          </a:t>
            </a:r>
          </a:p>
          <a:p>
            <a:pPr algn="ctr"/>
            <a:r>
              <a:rPr lang="en-US" sz="2800" dirty="0">
                <a:solidFill>
                  <a:schemeClr val="tx2">
                    <a:lumMod val="75000"/>
                  </a:schemeClr>
                </a:solidFill>
              </a:rPr>
              <a:t>Advocates for Basic Legal Equality, Inc.</a:t>
            </a:r>
            <a:endParaRPr lang="en-US" dirty="0">
              <a:solidFill>
                <a:schemeClr val="tx2">
                  <a:lumMod val="75000"/>
                </a:schemeClr>
              </a:solidFill>
            </a:endParaRPr>
          </a:p>
          <a:p>
            <a:pPr algn="ctr"/>
            <a:endParaRPr lang="en-US" dirty="0"/>
          </a:p>
        </p:txBody>
      </p:sp>
      <p:sp>
        <p:nvSpPr>
          <p:cNvPr id="4" name="TextBox 3">
            <a:extLst>
              <a:ext uri="{FF2B5EF4-FFF2-40B4-BE49-F238E27FC236}">
                <a16:creationId xmlns:a16="http://schemas.microsoft.com/office/drawing/2014/main" id="{540BAD49-9B41-1517-7419-00C8A122821C}"/>
              </a:ext>
            </a:extLst>
          </p:cNvPr>
          <p:cNvSpPr txBox="1"/>
          <p:nvPr/>
        </p:nvSpPr>
        <p:spPr>
          <a:xfrm>
            <a:off x="6147643" y="5298134"/>
            <a:ext cx="1774397" cy="369332"/>
          </a:xfrm>
          <a:prstGeom prst="rect">
            <a:avLst/>
          </a:prstGeom>
          <a:noFill/>
        </p:spPr>
        <p:txBody>
          <a:bodyPr wrap="none" rtlCol="0">
            <a:spAutoFit/>
          </a:bodyPr>
          <a:lstStyle/>
          <a:p>
            <a:r>
              <a:rPr lang="en-US" dirty="0"/>
              <a:t>January 13, 2025</a:t>
            </a:r>
          </a:p>
        </p:txBody>
      </p:sp>
    </p:spTree>
    <p:extLst>
      <p:ext uri="{BB962C8B-B14F-4D97-AF65-F5344CB8AC3E}">
        <p14:creationId xmlns:p14="http://schemas.microsoft.com/office/powerpoint/2010/main" val="804180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1AA0-F0E5-4A62-BBB0-DF9B93BD0BA9}"/>
              </a:ext>
            </a:extLst>
          </p:cNvPr>
          <p:cNvSpPr>
            <a:spLocks noGrp="1"/>
          </p:cNvSpPr>
          <p:nvPr>
            <p:ph type="title"/>
          </p:nvPr>
        </p:nvSpPr>
        <p:spPr>
          <a:xfrm>
            <a:off x="594140" y="325216"/>
            <a:ext cx="8765344" cy="541960"/>
          </a:xfrm>
        </p:spPr>
        <p:txBody>
          <a:bodyPr/>
          <a:lstStyle/>
          <a:p>
            <a:r>
              <a:rPr lang="en-US" dirty="0"/>
              <a:t>Step 2: Severe Impairment</a:t>
            </a:r>
          </a:p>
        </p:txBody>
      </p:sp>
      <p:graphicFrame>
        <p:nvGraphicFramePr>
          <p:cNvPr id="4" name="Substantial = perform significant physical or mental duties productive in nature.…">
            <a:extLst>
              <a:ext uri="{FF2B5EF4-FFF2-40B4-BE49-F238E27FC236}">
                <a16:creationId xmlns:a16="http://schemas.microsoft.com/office/drawing/2014/main" id="{354832CC-A7AD-60D1-734F-1E266254DA06}"/>
              </a:ext>
            </a:extLst>
          </p:cNvPr>
          <p:cNvGraphicFramePr>
            <a:graphicFrameLocks noGrp="1"/>
          </p:cNvGraphicFramePr>
          <p:nvPr>
            <p:ph idx="1"/>
            <p:extLst>
              <p:ext uri="{D42A27DB-BD31-4B8C-83A1-F6EECF244321}">
                <p14:modId xmlns:p14="http://schemas.microsoft.com/office/powerpoint/2010/main" val="2902626706"/>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0209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4804-2BFD-D404-751A-34A846481038}"/>
              </a:ext>
            </a:extLst>
          </p:cNvPr>
          <p:cNvSpPr>
            <a:spLocks noGrp="1"/>
          </p:cNvSpPr>
          <p:nvPr>
            <p:ph type="title"/>
          </p:nvPr>
        </p:nvSpPr>
        <p:spPr/>
        <p:txBody>
          <a:bodyPr/>
          <a:lstStyle/>
          <a:p>
            <a:r>
              <a:rPr lang="en-US" dirty="0"/>
              <a:t>Step 3: Children’s SSI Process</a:t>
            </a:r>
          </a:p>
        </p:txBody>
      </p:sp>
      <p:graphicFrame>
        <p:nvGraphicFramePr>
          <p:cNvPr id="4" name="Substantial = perform significant physical or mental duties productive in nature.…">
            <a:extLst>
              <a:ext uri="{FF2B5EF4-FFF2-40B4-BE49-F238E27FC236}">
                <a16:creationId xmlns:a16="http://schemas.microsoft.com/office/drawing/2014/main" id="{F3D90940-74DA-EBA7-A4FB-441AE0C8DB70}"/>
              </a:ext>
            </a:extLst>
          </p:cNvPr>
          <p:cNvGraphicFramePr>
            <a:graphicFrameLocks noGrp="1"/>
          </p:cNvGraphicFramePr>
          <p:nvPr>
            <p:ph idx="1"/>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598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A8E6-1FCF-8BC4-470A-0AEADD5CB0E8}"/>
              </a:ext>
            </a:extLst>
          </p:cNvPr>
          <p:cNvSpPr>
            <a:spLocks noGrp="1"/>
          </p:cNvSpPr>
          <p:nvPr>
            <p:ph type="title"/>
          </p:nvPr>
        </p:nvSpPr>
        <p:spPr>
          <a:xfrm>
            <a:off x="350519" y="410057"/>
            <a:ext cx="9368515" cy="541960"/>
          </a:xfrm>
        </p:spPr>
        <p:txBody>
          <a:bodyPr>
            <a:normAutofit fontScale="90000"/>
          </a:bodyPr>
          <a:lstStyle/>
          <a:p>
            <a:r>
              <a:rPr lang="en-US" dirty="0"/>
              <a:t>Step 3 (continued): Meets or Equals a Listing</a:t>
            </a:r>
          </a:p>
        </p:txBody>
      </p:sp>
      <p:sp>
        <p:nvSpPr>
          <p:cNvPr id="3" name="Content Placeholder 2">
            <a:extLst>
              <a:ext uri="{FF2B5EF4-FFF2-40B4-BE49-F238E27FC236}">
                <a16:creationId xmlns:a16="http://schemas.microsoft.com/office/drawing/2014/main" id="{333065E1-9DE4-3230-CA5B-55DA5E6A719E}"/>
              </a:ext>
            </a:extLst>
          </p:cNvPr>
          <p:cNvSpPr>
            <a:spLocks noGrp="1"/>
          </p:cNvSpPr>
          <p:nvPr>
            <p:ph idx="1"/>
          </p:nvPr>
        </p:nvSpPr>
        <p:spPr/>
        <p:txBody>
          <a:bodyPr>
            <a:normAutofit/>
          </a:bodyPr>
          <a:lstStyle/>
          <a:p>
            <a:pPr marL="0" indent="0">
              <a:buSzTx/>
              <a:buNone/>
              <a:defRPr sz="2200" b="1" u="sng">
                <a:solidFill>
                  <a:srgbClr val="003399"/>
                </a:solidFill>
                <a:latin typeface="Bookman Old Style"/>
                <a:ea typeface="Bookman Old Style"/>
                <a:cs typeface="Bookman Old Style"/>
                <a:sym typeface="Bookman Old Style"/>
              </a:defRPr>
            </a:pPr>
            <a:r>
              <a:rPr lang="en-US" sz="3200" dirty="0">
                <a:latin typeface="Century Gothic" panose="020B0502020202020204" pitchFamily="34" charset="0"/>
              </a:rPr>
              <a:t>What is a Medical Listing?</a:t>
            </a:r>
          </a:p>
          <a:p>
            <a:pPr indent="-228600">
              <a:buSzPct val="120000"/>
              <a:defRPr sz="2200" b="1">
                <a:latin typeface="Bookman Old Style"/>
                <a:ea typeface="Bookman Old Style"/>
                <a:cs typeface="Bookman Old Style"/>
                <a:sym typeface="Bookman Old Style"/>
              </a:defRPr>
            </a:pPr>
            <a:endParaRPr lang="en-US" dirty="0">
              <a:latin typeface="Century Gothic" panose="020B0502020202020204" pitchFamily="34" charset="0"/>
            </a:endParaRPr>
          </a:p>
          <a:p>
            <a:pPr indent="-228600">
              <a:buSzPct val="120000"/>
              <a:defRPr sz="2200" b="1">
                <a:latin typeface="Bookman Old Style"/>
                <a:ea typeface="Bookman Old Style"/>
                <a:cs typeface="Bookman Old Style"/>
                <a:sym typeface="Bookman Old Style"/>
              </a:defRPr>
            </a:pPr>
            <a:r>
              <a:rPr lang="en-US" dirty="0">
                <a:latin typeface="Century Gothic" panose="020B0502020202020204" pitchFamily="34" charset="0"/>
              </a:rPr>
              <a:t>Impairment listed in </a:t>
            </a:r>
            <a:r>
              <a:rPr lang="en-US" i="1" dirty="0">
                <a:latin typeface="Century Gothic" panose="020B0502020202020204" pitchFamily="34" charset="0"/>
              </a:rPr>
              <a:t>Disability Evaluation Under Social Security</a:t>
            </a:r>
            <a:r>
              <a:rPr lang="en-US" dirty="0">
                <a:latin typeface="Century Gothic" panose="020B0502020202020204" pitchFamily="34" charset="0"/>
              </a:rPr>
              <a:t> (“The Blue Book”) </a:t>
            </a:r>
          </a:p>
          <a:p>
            <a:pPr marL="0" indent="0">
              <a:buSzPct val="120000"/>
              <a:buNone/>
              <a:defRPr sz="2200" b="1">
                <a:latin typeface="Bookman Old Style"/>
                <a:ea typeface="Bookman Old Style"/>
                <a:cs typeface="Bookman Old Style"/>
                <a:sym typeface="Bookman Old Style"/>
              </a:defRPr>
            </a:pPr>
            <a:endParaRPr lang="en-US" dirty="0">
              <a:latin typeface="Century Gothic" panose="020B0502020202020204" pitchFamily="34" charset="0"/>
            </a:endParaRPr>
          </a:p>
          <a:p>
            <a:pPr>
              <a:defRPr sz="2200">
                <a:latin typeface="Bookman Old Style"/>
                <a:ea typeface="Bookman Old Style"/>
                <a:cs typeface="Bookman Old Style"/>
                <a:sym typeface="Bookman Old Style"/>
              </a:defRPr>
            </a:pPr>
            <a:r>
              <a:rPr lang="en-US" u="sng" dirty="0">
                <a:effectLst>
                  <a:outerShdw blurRad="12700" dist="25400" dir="2700000" rotWithShape="0">
                    <a:srgbClr val="DDDDDD"/>
                  </a:outerShdw>
                </a:effectLst>
                <a:uFill>
                  <a:solidFill>
                    <a:srgbClr val="009999"/>
                  </a:solidFill>
                </a:uFill>
                <a:latin typeface="Century Gothic" panose="020B0502020202020204" pitchFamily="34" charset="0"/>
                <a:hlinkClick r:id="rId2"/>
              </a:rPr>
              <a:t>www.socialsecurity.gov/disability/professionals/bluebook/index.htm</a:t>
            </a:r>
            <a:endParaRPr lang="en-US" u="sng" dirty="0">
              <a:effectLst>
                <a:outerShdw blurRad="12700" dist="25400" dir="2700000" rotWithShape="0">
                  <a:srgbClr val="DDDDDD"/>
                </a:outerShdw>
              </a:effectLst>
              <a:uFill>
                <a:solidFill>
                  <a:srgbClr val="009999"/>
                </a:solidFill>
              </a:uFill>
              <a:latin typeface="Century Gothic" panose="020B0502020202020204" pitchFamily="34" charset="0"/>
            </a:endParaRPr>
          </a:p>
          <a:p>
            <a:pPr marL="0" indent="0">
              <a:buNone/>
              <a:defRPr sz="2200">
                <a:latin typeface="Bookman Old Style"/>
                <a:ea typeface="Bookman Old Style"/>
                <a:cs typeface="Bookman Old Style"/>
                <a:sym typeface="Bookman Old Style"/>
              </a:defRPr>
            </a:pPr>
            <a:endParaRPr lang="en-US" dirty="0">
              <a:effectLst>
                <a:outerShdw blurRad="12700" dist="25400" dir="2700000" rotWithShape="0">
                  <a:srgbClr val="DDDDDD"/>
                </a:outerShdw>
              </a:effectLst>
              <a:latin typeface="Century Gothic" panose="020B0502020202020204" pitchFamily="34" charset="0"/>
            </a:endParaRPr>
          </a:p>
          <a:p>
            <a:pPr indent="-228600">
              <a:buSzPct val="120000"/>
              <a:defRPr sz="2200" b="1">
                <a:latin typeface="Bookman Old Style"/>
                <a:ea typeface="Bookman Old Style"/>
                <a:cs typeface="Bookman Old Style"/>
                <a:sym typeface="Bookman Old Style"/>
              </a:defRPr>
            </a:pPr>
            <a:r>
              <a:rPr lang="en-US" dirty="0">
                <a:latin typeface="Century Gothic" panose="020B0502020202020204" pitchFamily="34" charset="0"/>
              </a:rPr>
              <a:t>Listings describe medical criteria for the most severe impairments in 14 body systems; separate Listings for adults and children.</a:t>
            </a:r>
          </a:p>
          <a:p>
            <a:endParaRPr lang="en-US" dirty="0"/>
          </a:p>
        </p:txBody>
      </p:sp>
    </p:spTree>
    <p:extLst>
      <p:ext uri="{BB962C8B-B14F-4D97-AF65-F5344CB8AC3E}">
        <p14:creationId xmlns:p14="http://schemas.microsoft.com/office/powerpoint/2010/main" val="13005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BBE2-00CD-09C8-05F5-0F1A079AEA6F}"/>
              </a:ext>
            </a:extLst>
          </p:cNvPr>
          <p:cNvSpPr>
            <a:spLocks noGrp="1"/>
          </p:cNvSpPr>
          <p:nvPr>
            <p:ph type="title"/>
          </p:nvPr>
        </p:nvSpPr>
        <p:spPr>
          <a:xfrm>
            <a:off x="344622" y="323472"/>
            <a:ext cx="9264820" cy="541960"/>
          </a:xfrm>
        </p:spPr>
        <p:txBody>
          <a:bodyPr>
            <a:normAutofit fontScale="90000"/>
          </a:bodyPr>
          <a:lstStyle/>
          <a:p>
            <a:r>
              <a:rPr lang="en-US" dirty="0"/>
              <a:t>Step 3 (continued): Meets or Equals a Listing</a:t>
            </a:r>
          </a:p>
        </p:txBody>
      </p:sp>
      <p:sp>
        <p:nvSpPr>
          <p:cNvPr id="3" name="Content Placeholder 2">
            <a:extLst>
              <a:ext uri="{FF2B5EF4-FFF2-40B4-BE49-F238E27FC236}">
                <a16:creationId xmlns:a16="http://schemas.microsoft.com/office/drawing/2014/main" id="{E9D6CFB5-E825-5C95-9E52-9C08A3D994D9}"/>
              </a:ext>
            </a:extLst>
          </p:cNvPr>
          <p:cNvSpPr>
            <a:spLocks noGrp="1"/>
          </p:cNvSpPr>
          <p:nvPr>
            <p:ph idx="1"/>
          </p:nvPr>
        </p:nvSpPr>
        <p:spPr>
          <a:xfrm>
            <a:off x="838200" y="1607577"/>
            <a:ext cx="6703243" cy="4569389"/>
          </a:xfrm>
        </p:spPr>
        <p:txBody>
          <a:bodyPr>
            <a:normAutofit/>
          </a:bodyPr>
          <a:lstStyle/>
          <a:p>
            <a:pPr>
              <a:lnSpc>
                <a:spcPct val="110000"/>
              </a:lnSpc>
            </a:pPr>
            <a:r>
              <a:rPr lang="en-US" sz="2800" dirty="0">
                <a:latin typeface="Century Gothic" panose="020B0502020202020204" pitchFamily="34" charset="0"/>
              </a:rPr>
              <a:t>Medical documentation of these criteria can result in an allowance without consideration of the individual’s limitations – except for mental impairments. </a:t>
            </a:r>
            <a:r>
              <a:rPr lang="en-US" sz="2800" i="1" dirty="0">
                <a:latin typeface="Century Gothic" panose="020B0502020202020204" pitchFamily="34" charset="0"/>
              </a:rPr>
              <a:t>(Functional analysis is still required for mental impairments.)</a:t>
            </a:r>
          </a:p>
          <a:p>
            <a:endParaRPr lang="en-US" dirty="0"/>
          </a:p>
        </p:txBody>
      </p:sp>
      <p:pic>
        <p:nvPicPr>
          <p:cNvPr id="4" name="Picture 3" descr="A picture containing drawing&#10;&#10;Description automatically generated">
            <a:extLst>
              <a:ext uri="{FF2B5EF4-FFF2-40B4-BE49-F238E27FC236}">
                <a16:creationId xmlns:a16="http://schemas.microsoft.com/office/drawing/2014/main" id="{A2FFDB20-6B9D-4B99-4601-B8F83E4628E0}"/>
              </a:ext>
            </a:extLst>
          </p:cNvPr>
          <p:cNvPicPr>
            <a:picLocks noChangeAspect="1"/>
          </p:cNvPicPr>
          <p:nvPr/>
        </p:nvPicPr>
        <p:blipFill rotWithShape="1">
          <a:blip r:embed="rId2">
            <a:extLst>
              <a:ext uri="{28A0092B-C50C-407E-A947-70E740481C1C}">
                <a14:useLocalDpi xmlns:a14="http://schemas.microsoft.com/office/drawing/2010/main" val="0"/>
              </a:ext>
            </a:extLst>
          </a:blip>
          <a:srcRect l="4011" r="2" b="2"/>
          <a:stretch/>
        </p:blipFill>
        <p:spPr>
          <a:xfrm rot="21600000">
            <a:off x="8650304" y="1607577"/>
            <a:ext cx="2873159" cy="3737814"/>
          </a:xfrm>
          <a:prstGeom prst="rect">
            <a:avLst/>
          </a:prstGeom>
        </p:spPr>
      </p:pic>
    </p:spTree>
    <p:extLst>
      <p:ext uri="{BB962C8B-B14F-4D97-AF65-F5344CB8AC3E}">
        <p14:creationId xmlns:p14="http://schemas.microsoft.com/office/powerpoint/2010/main" val="196131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81B1-E5FC-86BA-32CD-114F249C6579}"/>
              </a:ext>
            </a:extLst>
          </p:cNvPr>
          <p:cNvSpPr>
            <a:spLocks noGrp="1"/>
          </p:cNvSpPr>
          <p:nvPr>
            <p:ph type="title"/>
          </p:nvPr>
        </p:nvSpPr>
        <p:spPr/>
        <p:txBody>
          <a:bodyPr/>
          <a:lstStyle/>
          <a:p>
            <a:r>
              <a:rPr lang="en-US" dirty="0"/>
              <a:t>Functional Equivalence</a:t>
            </a:r>
          </a:p>
        </p:txBody>
      </p:sp>
      <p:graphicFrame>
        <p:nvGraphicFramePr>
          <p:cNvPr id="4" name="A minimum monthly check paid to low-income aged, blind and disabled people.…">
            <a:extLst>
              <a:ext uri="{FF2B5EF4-FFF2-40B4-BE49-F238E27FC236}">
                <a16:creationId xmlns:a16="http://schemas.microsoft.com/office/drawing/2014/main" id="{BB22B48B-1107-6C0E-24AC-98081B95A98C}"/>
              </a:ext>
            </a:extLst>
          </p:cNvPr>
          <p:cNvGraphicFramePr>
            <a:graphicFrameLocks noGrp="1"/>
          </p:cNvGraphicFramePr>
          <p:nvPr>
            <p:ph idx="1"/>
            <p:extLst>
              <p:ext uri="{D42A27DB-BD31-4B8C-83A1-F6EECF244321}">
                <p14:modId xmlns:p14="http://schemas.microsoft.com/office/powerpoint/2010/main" val="2195166131"/>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1233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4643-1670-9BE7-3649-A23E0AA5CC91}"/>
              </a:ext>
            </a:extLst>
          </p:cNvPr>
          <p:cNvSpPr>
            <a:spLocks noGrp="1"/>
          </p:cNvSpPr>
          <p:nvPr>
            <p:ph type="title" idx="4294967295"/>
          </p:nvPr>
        </p:nvSpPr>
        <p:spPr>
          <a:xfrm>
            <a:off x="709351" y="326710"/>
            <a:ext cx="8764588" cy="542925"/>
          </a:xfrm>
        </p:spPr>
        <p:txBody>
          <a:bodyPr/>
          <a:lstStyle/>
          <a:p>
            <a:r>
              <a:rPr lang="en-US" dirty="0"/>
              <a:t>Functional Equivalence (continued)</a:t>
            </a:r>
          </a:p>
        </p:txBody>
      </p:sp>
      <p:sp>
        <p:nvSpPr>
          <p:cNvPr id="3" name="Content Placeholder 2">
            <a:extLst>
              <a:ext uri="{FF2B5EF4-FFF2-40B4-BE49-F238E27FC236}">
                <a16:creationId xmlns:a16="http://schemas.microsoft.com/office/drawing/2014/main" id="{BC8A1DD7-3678-CC10-1B4B-573E18A87723}"/>
              </a:ext>
            </a:extLst>
          </p:cNvPr>
          <p:cNvSpPr>
            <a:spLocks noGrp="1"/>
          </p:cNvSpPr>
          <p:nvPr>
            <p:ph idx="4294967295"/>
          </p:nvPr>
        </p:nvSpPr>
        <p:spPr>
          <a:xfrm>
            <a:off x="709351" y="1438325"/>
            <a:ext cx="8277225" cy="4807200"/>
          </a:xfrm>
        </p:spPr>
        <p:txBody>
          <a:bodyPr>
            <a:normAutofit/>
          </a:bodyPr>
          <a:lstStyle/>
          <a:p>
            <a:pPr marL="114300" indent="0">
              <a:lnSpc>
                <a:spcPct val="90000"/>
              </a:lnSpc>
              <a:defRPr sz="2800">
                <a:latin typeface="Bookman Old Style"/>
                <a:ea typeface="Bookman Old Style"/>
                <a:cs typeface="Bookman Old Style"/>
                <a:sym typeface="Bookman Old Style"/>
              </a:defRPr>
            </a:pPr>
            <a:r>
              <a:rPr lang="en-US" sz="2800" dirty="0">
                <a:latin typeface="Century Gothic" panose="020B0502020202020204" pitchFamily="34" charset="0"/>
              </a:rPr>
              <a:t>SSA will look at how well a child can initiate, sustain and complete activities, including:</a:t>
            </a:r>
          </a:p>
          <a:p>
            <a:pPr marL="114300" indent="0">
              <a:lnSpc>
                <a:spcPct val="90000"/>
              </a:lnSpc>
              <a:defRPr sz="2800">
                <a:latin typeface="Bookman Old Style"/>
                <a:ea typeface="Bookman Old Style"/>
                <a:cs typeface="Bookman Old Style"/>
                <a:sym typeface="Bookman Old Style"/>
              </a:defRPr>
            </a:pPr>
            <a:endParaRPr lang="en-US" sz="2200" dirty="0">
              <a:latin typeface="Century Gothic" panose="020B0502020202020204" pitchFamily="34" charset="0"/>
            </a:endParaRPr>
          </a:p>
          <a:p>
            <a:pPr marL="840921" lvl="1" indent="-285750">
              <a:lnSpc>
                <a:spcPct val="150000"/>
              </a:lnSpc>
              <a:defRPr sz="2800">
                <a:latin typeface="Bookman Old Style"/>
                <a:ea typeface="Bookman Old Style"/>
                <a:cs typeface="Bookman Old Style"/>
                <a:sym typeface="Bookman Old Style"/>
              </a:defRPr>
            </a:pPr>
            <a:r>
              <a:rPr lang="en-US" sz="2200" dirty="0">
                <a:latin typeface="Century Gothic" panose="020B0502020202020204" pitchFamily="34" charset="0"/>
              </a:rPr>
              <a:t>The effects of structured or supportive settings</a:t>
            </a:r>
          </a:p>
          <a:p>
            <a:pPr marL="840921" lvl="1" indent="-285750">
              <a:lnSpc>
                <a:spcPct val="150000"/>
              </a:lnSpc>
              <a:defRPr sz="2800">
                <a:latin typeface="Bookman Old Style"/>
                <a:ea typeface="Bookman Old Style"/>
                <a:cs typeface="Bookman Old Style"/>
                <a:sym typeface="Bookman Old Style"/>
              </a:defRPr>
            </a:pPr>
            <a:r>
              <a:rPr lang="en-US" sz="2200" dirty="0">
                <a:latin typeface="Century Gothic" panose="020B0502020202020204" pitchFamily="34" charset="0"/>
              </a:rPr>
              <a:t>The range of activities a child engages in</a:t>
            </a:r>
          </a:p>
          <a:p>
            <a:pPr marL="840921" lvl="1" indent="-285750">
              <a:lnSpc>
                <a:spcPct val="150000"/>
              </a:lnSpc>
              <a:defRPr sz="2800">
                <a:latin typeface="Bookman Old Style"/>
                <a:ea typeface="Bookman Old Style"/>
                <a:cs typeface="Bookman Old Style"/>
                <a:sym typeface="Bookman Old Style"/>
              </a:defRPr>
            </a:pPr>
            <a:r>
              <a:rPr lang="en-US" sz="2200" dirty="0">
                <a:latin typeface="Century Gothic" panose="020B0502020202020204" pitchFamily="34" charset="0"/>
              </a:rPr>
              <a:t>Ability to perform activities independently</a:t>
            </a:r>
          </a:p>
          <a:p>
            <a:pPr marL="840921" lvl="1" indent="-285750">
              <a:lnSpc>
                <a:spcPct val="150000"/>
              </a:lnSpc>
              <a:defRPr sz="2800">
                <a:latin typeface="Bookman Old Style"/>
                <a:ea typeface="Bookman Old Style"/>
                <a:cs typeface="Bookman Old Style"/>
                <a:sym typeface="Bookman Old Style"/>
              </a:defRPr>
            </a:pPr>
            <a:r>
              <a:rPr lang="en-US" sz="2200" dirty="0">
                <a:latin typeface="Century Gothic" panose="020B0502020202020204" pitchFamily="34" charset="0"/>
              </a:rPr>
              <a:t>Pace at which activities are performed</a:t>
            </a:r>
          </a:p>
          <a:p>
            <a:pPr marL="840921" lvl="1" indent="-285750">
              <a:lnSpc>
                <a:spcPct val="150000"/>
              </a:lnSpc>
              <a:defRPr sz="2800">
                <a:latin typeface="Bookman Old Style"/>
                <a:ea typeface="Bookman Old Style"/>
                <a:cs typeface="Bookman Old Style"/>
                <a:sym typeface="Bookman Old Style"/>
              </a:defRPr>
            </a:pPr>
            <a:r>
              <a:rPr lang="en-US" sz="2200" dirty="0">
                <a:latin typeface="Century Gothic" panose="020B0502020202020204" pitchFamily="34" charset="0"/>
              </a:rPr>
              <a:t>Effort needed to perform the activity</a:t>
            </a:r>
          </a:p>
          <a:p>
            <a:endParaRPr lang="en-US" dirty="0"/>
          </a:p>
        </p:txBody>
      </p:sp>
      <p:pic>
        <p:nvPicPr>
          <p:cNvPr id="5" name="Picture 4" descr="A group of kids doing different activities&#10;&#10;Description automatically generated">
            <a:extLst>
              <a:ext uri="{FF2B5EF4-FFF2-40B4-BE49-F238E27FC236}">
                <a16:creationId xmlns:a16="http://schemas.microsoft.com/office/drawing/2014/main" id="{2B0F202A-73BA-BDB2-392A-E8D9E063B77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02032" y="3026888"/>
            <a:ext cx="3544478" cy="2392787"/>
          </a:xfrm>
          <a:prstGeom prst="rect">
            <a:avLst/>
          </a:prstGeom>
        </p:spPr>
      </p:pic>
    </p:spTree>
    <p:extLst>
      <p:ext uri="{BB962C8B-B14F-4D97-AF65-F5344CB8AC3E}">
        <p14:creationId xmlns:p14="http://schemas.microsoft.com/office/powerpoint/2010/main" val="41442344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7FFD-6B8A-AFD6-66BD-0AAF520A3E64}"/>
              </a:ext>
            </a:extLst>
          </p:cNvPr>
          <p:cNvSpPr>
            <a:spLocks noGrp="1"/>
          </p:cNvSpPr>
          <p:nvPr>
            <p:ph type="title"/>
          </p:nvPr>
        </p:nvSpPr>
        <p:spPr/>
        <p:txBody>
          <a:bodyPr/>
          <a:lstStyle/>
          <a:p>
            <a:r>
              <a:rPr lang="en-US" dirty="0"/>
              <a:t>Functional Equivalence (continued)</a:t>
            </a:r>
          </a:p>
        </p:txBody>
      </p:sp>
      <p:sp>
        <p:nvSpPr>
          <p:cNvPr id="3" name="Content Placeholder 2">
            <a:extLst>
              <a:ext uri="{FF2B5EF4-FFF2-40B4-BE49-F238E27FC236}">
                <a16:creationId xmlns:a16="http://schemas.microsoft.com/office/drawing/2014/main" id="{F45DD473-711F-6F1A-44FD-725C4607A053}"/>
              </a:ext>
            </a:extLst>
          </p:cNvPr>
          <p:cNvSpPr>
            <a:spLocks noGrp="1"/>
          </p:cNvSpPr>
          <p:nvPr>
            <p:ph idx="1"/>
          </p:nvPr>
        </p:nvSpPr>
        <p:spPr>
          <a:xfrm>
            <a:off x="509047" y="1197205"/>
            <a:ext cx="9106293" cy="4979762"/>
          </a:xfrm>
        </p:spPr>
        <p:txBody>
          <a:bodyPr/>
          <a:lstStyle/>
          <a:p>
            <a:pPr marL="114300" indent="0">
              <a:lnSpc>
                <a:spcPct val="90000"/>
              </a:lnSpc>
              <a:defRPr sz="2800">
                <a:latin typeface="Bookman Old Style"/>
                <a:ea typeface="Bookman Old Style"/>
                <a:cs typeface="Bookman Old Style"/>
                <a:sym typeface="Bookman Old Style"/>
              </a:defRPr>
            </a:pPr>
            <a:r>
              <a:rPr lang="en-US" sz="3600" b="1" dirty="0">
                <a:latin typeface="Century Gothic" panose="020B0502020202020204" pitchFamily="34" charset="0"/>
              </a:rPr>
              <a:t>Structured settings</a:t>
            </a:r>
          </a:p>
          <a:p>
            <a:pPr marL="114300" indent="0">
              <a:lnSpc>
                <a:spcPct val="90000"/>
              </a:lnSpc>
              <a:defRPr sz="2800">
                <a:latin typeface="Bookman Old Style"/>
                <a:ea typeface="Bookman Old Style"/>
                <a:cs typeface="Bookman Old Style"/>
                <a:sym typeface="Bookman Old Style"/>
              </a:defRPr>
            </a:pPr>
            <a:endParaRPr lang="en-US" sz="2000" dirty="0">
              <a:latin typeface="Century Gothic" panose="020B0502020202020204" pitchFamily="34" charset="0"/>
            </a:endParaRP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Special education class</a:t>
            </a: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Structure at home</a:t>
            </a: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Residential facility</a:t>
            </a: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Signs/symptoms may worsen when removed from structured setting</a:t>
            </a: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Information from teachers or other professionals can be important</a:t>
            </a:r>
          </a:p>
          <a:p>
            <a:endParaRPr lang="en-US" dirty="0"/>
          </a:p>
        </p:txBody>
      </p:sp>
    </p:spTree>
    <p:extLst>
      <p:ext uri="{BB962C8B-B14F-4D97-AF65-F5344CB8AC3E}">
        <p14:creationId xmlns:p14="http://schemas.microsoft.com/office/powerpoint/2010/main" val="2967695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2609-1452-661B-DF7C-80C4180854C4}"/>
              </a:ext>
            </a:extLst>
          </p:cNvPr>
          <p:cNvSpPr>
            <a:spLocks noGrp="1"/>
          </p:cNvSpPr>
          <p:nvPr>
            <p:ph type="title"/>
          </p:nvPr>
        </p:nvSpPr>
        <p:spPr/>
        <p:txBody>
          <a:bodyPr/>
          <a:lstStyle/>
          <a:p>
            <a:r>
              <a:rPr lang="en-US" dirty="0"/>
              <a:t>Functional Equivalence (continued)</a:t>
            </a:r>
          </a:p>
        </p:txBody>
      </p:sp>
      <p:sp>
        <p:nvSpPr>
          <p:cNvPr id="3" name="Content Placeholder 2">
            <a:extLst>
              <a:ext uri="{FF2B5EF4-FFF2-40B4-BE49-F238E27FC236}">
                <a16:creationId xmlns:a16="http://schemas.microsoft.com/office/drawing/2014/main" id="{3082C3DC-F434-03A2-CE15-15B8DF9834CD}"/>
              </a:ext>
            </a:extLst>
          </p:cNvPr>
          <p:cNvSpPr>
            <a:spLocks noGrp="1"/>
          </p:cNvSpPr>
          <p:nvPr>
            <p:ph idx="1"/>
          </p:nvPr>
        </p:nvSpPr>
        <p:spPr>
          <a:xfrm>
            <a:off x="350520" y="1607577"/>
            <a:ext cx="9566478" cy="4569389"/>
          </a:xfrm>
        </p:spPr>
        <p:txBody>
          <a:bodyPr>
            <a:normAutofit/>
          </a:bodyPr>
          <a:lstStyle/>
          <a:p>
            <a:pPr marL="114300" indent="0">
              <a:lnSpc>
                <a:spcPct val="90000"/>
              </a:lnSpc>
              <a:defRPr sz="2800">
                <a:latin typeface="Bookman Old Style"/>
                <a:ea typeface="Bookman Old Style"/>
                <a:cs typeface="Bookman Old Style"/>
                <a:sym typeface="Bookman Old Style"/>
              </a:defRPr>
            </a:pPr>
            <a:r>
              <a:rPr lang="en-US" sz="3200" b="1" dirty="0">
                <a:latin typeface="Century Gothic" panose="020B0502020202020204" pitchFamily="34" charset="0"/>
              </a:rPr>
              <a:t>Ability to perform activities independently</a:t>
            </a:r>
          </a:p>
          <a:p>
            <a:pPr marL="114300" indent="0">
              <a:lnSpc>
                <a:spcPct val="90000"/>
              </a:lnSpc>
              <a:defRPr sz="2800">
                <a:latin typeface="Bookman Old Style"/>
                <a:ea typeface="Bookman Old Style"/>
                <a:cs typeface="Bookman Old Style"/>
                <a:sym typeface="Bookman Old Style"/>
              </a:defRPr>
            </a:pPr>
            <a:endParaRPr lang="en-US" sz="2200" dirty="0">
              <a:latin typeface="Century Gothic" panose="020B0502020202020204" pitchFamily="34" charset="0"/>
            </a:endParaRP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Child may require supervision or assistance with ADLs</a:t>
            </a: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Child may require supervision to prevent harm</a:t>
            </a: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Child may require prompting to complete activities</a:t>
            </a: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Adaptations can improve level of functioning, i.e., assistive device</a:t>
            </a:r>
          </a:p>
          <a:p>
            <a:pPr marL="840921" lvl="1" indent="-285750">
              <a:lnSpc>
                <a:spcPct val="10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Child may perform activities more slowly than other children</a:t>
            </a:r>
          </a:p>
          <a:p>
            <a:endParaRPr lang="en-US" dirty="0"/>
          </a:p>
        </p:txBody>
      </p:sp>
    </p:spTree>
    <p:extLst>
      <p:ext uri="{BB962C8B-B14F-4D97-AF65-F5344CB8AC3E}">
        <p14:creationId xmlns:p14="http://schemas.microsoft.com/office/powerpoint/2010/main" val="2128557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1EE9-FD5C-682B-31A0-08AB08C43CC6}"/>
              </a:ext>
            </a:extLst>
          </p:cNvPr>
          <p:cNvSpPr>
            <a:spLocks noGrp="1"/>
          </p:cNvSpPr>
          <p:nvPr>
            <p:ph type="title"/>
          </p:nvPr>
        </p:nvSpPr>
        <p:spPr/>
        <p:txBody>
          <a:bodyPr/>
          <a:lstStyle/>
          <a:p>
            <a:r>
              <a:rPr lang="en-US" dirty="0"/>
              <a:t>Functional Equivalence (continued)</a:t>
            </a:r>
          </a:p>
        </p:txBody>
      </p:sp>
      <p:sp>
        <p:nvSpPr>
          <p:cNvPr id="3" name="Content Placeholder 2">
            <a:extLst>
              <a:ext uri="{FF2B5EF4-FFF2-40B4-BE49-F238E27FC236}">
                <a16:creationId xmlns:a16="http://schemas.microsoft.com/office/drawing/2014/main" id="{E633FCAE-0DA0-E67D-DF8C-75270CE7A630}"/>
              </a:ext>
            </a:extLst>
          </p:cNvPr>
          <p:cNvSpPr>
            <a:spLocks noGrp="1"/>
          </p:cNvSpPr>
          <p:nvPr>
            <p:ph idx="1"/>
          </p:nvPr>
        </p:nvSpPr>
        <p:spPr>
          <a:xfrm>
            <a:off x="452487" y="1607577"/>
            <a:ext cx="9151055" cy="4569389"/>
          </a:xfrm>
        </p:spPr>
        <p:txBody>
          <a:bodyPr/>
          <a:lstStyle/>
          <a:p>
            <a:pPr marL="114300" indent="0">
              <a:lnSpc>
                <a:spcPct val="90000"/>
              </a:lnSpc>
              <a:defRPr sz="2800">
                <a:latin typeface="Bookman Old Style"/>
                <a:ea typeface="Bookman Old Style"/>
                <a:cs typeface="Bookman Old Style"/>
                <a:sym typeface="Bookman Old Style"/>
              </a:defRPr>
            </a:pPr>
            <a:r>
              <a:rPr lang="en-US" sz="3200" b="1" dirty="0">
                <a:latin typeface="Century Gothic" panose="020B0502020202020204" pitchFamily="34" charset="0"/>
              </a:rPr>
              <a:t>Social Security looks at functional level in six different domains:</a:t>
            </a:r>
          </a:p>
          <a:p>
            <a:pPr marL="114300" indent="0">
              <a:lnSpc>
                <a:spcPct val="90000"/>
              </a:lnSpc>
              <a:buNone/>
              <a:defRPr sz="2800">
                <a:latin typeface="Bookman Old Style"/>
                <a:ea typeface="Bookman Old Style"/>
                <a:cs typeface="Bookman Old Style"/>
                <a:sym typeface="Bookman Old Style"/>
              </a:defRPr>
            </a:pPr>
            <a:endParaRPr lang="en-US" sz="2200" dirty="0"/>
          </a:p>
          <a:p>
            <a:pPr marL="840921" lvl="1" indent="-285750">
              <a:lnSpc>
                <a:spcPct val="100000"/>
              </a:lnSpc>
              <a:defRPr sz="2800">
                <a:latin typeface="Bookman Old Style"/>
                <a:ea typeface="Bookman Old Style"/>
                <a:cs typeface="Bookman Old Style"/>
                <a:sym typeface="Bookman Old Style"/>
              </a:defRPr>
            </a:pPr>
            <a:r>
              <a:rPr lang="en-US" sz="2600" dirty="0">
                <a:latin typeface="Century Gothic" panose="020B0502020202020204" pitchFamily="34" charset="0"/>
              </a:rPr>
              <a:t>Acquiring and using information</a:t>
            </a:r>
          </a:p>
          <a:p>
            <a:pPr marL="840921" lvl="1" indent="-285750">
              <a:lnSpc>
                <a:spcPct val="100000"/>
              </a:lnSpc>
              <a:defRPr sz="2800">
                <a:latin typeface="Bookman Old Style"/>
                <a:ea typeface="Bookman Old Style"/>
                <a:cs typeface="Bookman Old Style"/>
                <a:sym typeface="Bookman Old Style"/>
              </a:defRPr>
            </a:pPr>
            <a:r>
              <a:rPr lang="en-US" sz="2600" dirty="0">
                <a:latin typeface="Century Gothic" panose="020B0502020202020204" pitchFamily="34" charset="0"/>
              </a:rPr>
              <a:t>Attending and completing tasks</a:t>
            </a:r>
          </a:p>
          <a:p>
            <a:pPr marL="840921" lvl="1" indent="-285750">
              <a:lnSpc>
                <a:spcPct val="100000"/>
              </a:lnSpc>
              <a:defRPr sz="2800">
                <a:latin typeface="Bookman Old Style"/>
                <a:ea typeface="Bookman Old Style"/>
                <a:cs typeface="Bookman Old Style"/>
                <a:sym typeface="Bookman Old Style"/>
              </a:defRPr>
            </a:pPr>
            <a:r>
              <a:rPr lang="en-US" sz="2600" dirty="0">
                <a:latin typeface="Century Gothic" panose="020B0502020202020204" pitchFamily="34" charset="0"/>
              </a:rPr>
              <a:t>Interacting &amp; relating with others</a:t>
            </a:r>
          </a:p>
          <a:p>
            <a:pPr marL="840921" lvl="1" indent="-285750">
              <a:lnSpc>
                <a:spcPct val="100000"/>
              </a:lnSpc>
              <a:defRPr sz="2800">
                <a:latin typeface="Bookman Old Style"/>
                <a:ea typeface="Bookman Old Style"/>
                <a:cs typeface="Bookman Old Style"/>
                <a:sym typeface="Bookman Old Style"/>
              </a:defRPr>
            </a:pPr>
            <a:r>
              <a:rPr lang="en-US" sz="2600" dirty="0">
                <a:latin typeface="Century Gothic" panose="020B0502020202020204" pitchFamily="34" charset="0"/>
              </a:rPr>
              <a:t>Moving about and manipulating objects</a:t>
            </a:r>
          </a:p>
          <a:p>
            <a:pPr marL="840921" lvl="1" indent="-285750">
              <a:lnSpc>
                <a:spcPct val="100000"/>
              </a:lnSpc>
              <a:defRPr sz="2800">
                <a:latin typeface="Bookman Old Style"/>
                <a:ea typeface="Bookman Old Style"/>
                <a:cs typeface="Bookman Old Style"/>
                <a:sym typeface="Bookman Old Style"/>
              </a:defRPr>
            </a:pPr>
            <a:r>
              <a:rPr lang="en-US" sz="2600" dirty="0">
                <a:latin typeface="Century Gothic" panose="020B0502020202020204" pitchFamily="34" charset="0"/>
              </a:rPr>
              <a:t>Caring for yourself</a:t>
            </a:r>
          </a:p>
          <a:p>
            <a:pPr marL="840921" lvl="1" indent="-285750">
              <a:lnSpc>
                <a:spcPct val="100000"/>
              </a:lnSpc>
              <a:defRPr sz="2800">
                <a:latin typeface="Bookman Old Style"/>
                <a:ea typeface="Bookman Old Style"/>
                <a:cs typeface="Bookman Old Style"/>
                <a:sym typeface="Bookman Old Style"/>
              </a:defRPr>
            </a:pPr>
            <a:r>
              <a:rPr lang="en-US" sz="2600" dirty="0">
                <a:latin typeface="Century Gothic" panose="020B0502020202020204" pitchFamily="34" charset="0"/>
              </a:rPr>
              <a:t>Health and physical well-being</a:t>
            </a:r>
          </a:p>
          <a:p>
            <a:endParaRPr lang="en-US" dirty="0"/>
          </a:p>
        </p:txBody>
      </p:sp>
    </p:spTree>
    <p:extLst>
      <p:ext uri="{BB962C8B-B14F-4D97-AF65-F5344CB8AC3E}">
        <p14:creationId xmlns:p14="http://schemas.microsoft.com/office/powerpoint/2010/main" val="3698405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7BA2-9330-F4C4-E526-AB1B69E9916E}"/>
              </a:ext>
            </a:extLst>
          </p:cNvPr>
          <p:cNvSpPr>
            <a:spLocks noGrp="1"/>
          </p:cNvSpPr>
          <p:nvPr>
            <p:ph type="title"/>
          </p:nvPr>
        </p:nvSpPr>
        <p:spPr/>
        <p:txBody>
          <a:bodyPr/>
          <a:lstStyle/>
          <a:p>
            <a:r>
              <a:rPr lang="en-US" dirty="0"/>
              <a:t>Functional Equivalence (continued)</a:t>
            </a:r>
          </a:p>
        </p:txBody>
      </p:sp>
      <p:sp>
        <p:nvSpPr>
          <p:cNvPr id="3" name="Content Placeholder 2">
            <a:extLst>
              <a:ext uri="{FF2B5EF4-FFF2-40B4-BE49-F238E27FC236}">
                <a16:creationId xmlns:a16="http://schemas.microsoft.com/office/drawing/2014/main" id="{C7B685AB-92E7-C1D0-6974-7789B94F5F36}"/>
              </a:ext>
            </a:extLst>
          </p:cNvPr>
          <p:cNvSpPr>
            <a:spLocks noGrp="1"/>
          </p:cNvSpPr>
          <p:nvPr>
            <p:ph idx="1"/>
          </p:nvPr>
        </p:nvSpPr>
        <p:spPr>
          <a:xfrm>
            <a:off x="350521" y="1607577"/>
            <a:ext cx="9253022" cy="4569389"/>
          </a:xfrm>
        </p:spPr>
        <p:txBody>
          <a:bodyPr/>
          <a:lstStyle/>
          <a:p>
            <a:pPr marL="114300" indent="0">
              <a:lnSpc>
                <a:spcPct val="90000"/>
              </a:lnSpc>
              <a:defRPr sz="2800">
                <a:latin typeface="Bookman Old Style"/>
                <a:ea typeface="Bookman Old Style"/>
                <a:cs typeface="Bookman Old Style"/>
                <a:sym typeface="Bookman Old Style"/>
              </a:defRPr>
            </a:pPr>
            <a:r>
              <a:rPr lang="en-US" sz="3200" b="1" dirty="0">
                <a:latin typeface="Century Gothic" panose="020B0502020202020204" pitchFamily="34" charset="0"/>
              </a:rPr>
              <a:t>The child’s impairment functionally equals the listing if:</a:t>
            </a:r>
          </a:p>
          <a:p>
            <a:pPr marL="114300" indent="0">
              <a:lnSpc>
                <a:spcPct val="90000"/>
              </a:lnSpc>
              <a:defRPr sz="2800">
                <a:latin typeface="Bookman Old Style"/>
                <a:ea typeface="Bookman Old Style"/>
                <a:cs typeface="Bookman Old Style"/>
                <a:sym typeface="Bookman Old Style"/>
              </a:defRPr>
            </a:pPr>
            <a:endParaRPr lang="en-US" sz="2400" dirty="0"/>
          </a:p>
          <a:p>
            <a:pPr marL="840921" lvl="1" indent="-285750">
              <a:lnSpc>
                <a:spcPct val="9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Child has marked limitation in two domains of functioning</a:t>
            </a:r>
          </a:p>
          <a:p>
            <a:pPr marL="555171" lvl="1" indent="0">
              <a:lnSpc>
                <a:spcPct val="90000"/>
              </a:lnSpc>
              <a:buNone/>
              <a:defRPr sz="2800">
                <a:latin typeface="Bookman Old Style"/>
                <a:ea typeface="Bookman Old Style"/>
                <a:cs typeface="Bookman Old Style"/>
                <a:sym typeface="Bookman Old Style"/>
              </a:defRPr>
            </a:pPr>
            <a:endParaRPr lang="en-US" sz="2400" dirty="0">
              <a:latin typeface="Century Gothic" panose="020B0502020202020204" pitchFamily="34" charset="0"/>
            </a:endParaRPr>
          </a:p>
          <a:p>
            <a:pPr marL="840921" lvl="1" indent="-285750">
              <a:lnSpc>
                <a:spcPct val="90000"/>
              </a:lnSpc>
              <a:defRPr sz="2800">
                <a:latin typeface="Bookman Old Style"/>
                <a:ea typeface="Bookman Old Style"/>
                <a:cs typeface="Bookman Old Style"/>
                <a:sym typeface="Bookman Old Style"/>
              </a:defRPr>
            </a:pPr>
            <a:r>
              <a:rPr lang="en-US" sz="2400" dirty="0">
                <a:latin typeface="Century Gothic" panose="020B0502020202020204" pitchFamily="34" charset="0"/>
              </a:rPr>
              <a:t>Child has extreme limitation in one domain of functioning</a:t>
            </a:r>
          </a:p>
          <a:p>
            <a:endParaRPr lang="en-US" dirty="0"/>
          </a:p>
        </p:txBody>
      </p:sp>
    </p:spTree>
    <p:extLst>
      <p:ext uri="{BB962C8B-B14F-4D97-AF65-F5344CB8AC3E}">
        <p14:creationId xmlns:p14="http://schemas.microsoft.com/office/powerpoint/2010/main" val="1323583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8342-2E5D-3959-1E44-2692B12EEA3F}"/>
              </a:ext>
            </a:extLst>
          </p:cNvPr>
          <p:cNvSpPr>
            <a:spLocks noGrp="1"/>
          </p:cNvSpPr>
          <p:nvPr>
            <p:ph type="title"/>
          </p:nvPr>
        </p:nvSpPr>
        <p:spPr>
          <a:xfrm>
            <a:off x="4830792" y="215660"/>
            <a:ext cx="6193766" cy="1285335"/>
          </a:xfrm>
        </p:spPr>
        <p:txBody>
          <a:bodyPr>
            <a:normAutofit/>
          </a:bodyPr>
          <a:lstStyle/>
          <a:p>
            <a:r>
              <a:rPr lang="en-US" sz="4000" b="1" dirty="0"/>
              <a:t>Poverty &amp; Health</a:t>
            </a:r>
            <a:endParaRPr lang="en-US" sz="4000" dirty="0"/>
          </a:p>
        </p:txBody>
      </p:sp>
      <p:sp>
        <p:nvSpPr>
          <p:cNvPr id="3" name="Content Placeholder 2">
            <a:extLst>
              <a:ext uri="{FF2B5EF4-FFF2-40B4-BE49-F238E27FC236}">
                <a16:creationId xmlns:a16="http://schemas.microsoft.com/office/drawing/2014/main" id="{E8C7BDD0-2FF9-1092-4610-E44D907D43C5}"/>
              </a:ext>
            </a:extLst>
          </p:cNvPr>
          <p:cNvSpPr>
            <a:spLocks noGrp="1"/>
          </p:cNvSpPr>
          <p:nvPr>
            <p:ph idx="1"/>
          </p:nvPr>
        </p:nvSpPr>
        <p:spPr>
          <a:xfrm>
            <a:off x="1811547" y="1578635"/>
            <a:ext cx="8117457" cy="4822618"/>
          </a:xfrm>
        </p:spPr>
        <p:txBody>
          <a:bodyPr/>
          <a:lstStyle/>
          <a:p>
            <a:pPr eaLnBrk="1" hangingPunct="1"/>
            <a:r>
              <a:rPr lang="en-US" altLang="en-US" sz="3200" dirty="0"/>
              <a:t>Poverty causes poor health</a:t>
            </a:r>
          </a:p>
          <a:p>
            <a:pPr marL="0" indent="0" eaLnBrk="1" hangingPunct="1">
              <a:buNone/>
            </a:pPr>
            <a:endParaRPr lang="en-US" altLang="en-US" sz="3200" dirty="0"/>
          </a:p>
          <a:p>
            <a:pPr lvl="1" eaLnBrk="1" hangingPunct="1"/>
            <a:r>
              <a:rPr lang="en-US" altLang="en-US" sz="2400" dirty="0"/>
              <a:t>People with a higher socioeconomic status have better health outcomes.</a:t>
            </a:r>
          </a:p>
          <a:p>
            <a:pPr marL="457200" lvl="1" indent="0" eaLnBrk="1" hangingPunct="1">
              <a:buNone/>
            </a:pPr>
            <a:endParaRPr lang="en-US" altLang="en-US" sz="2400" dirty="0"/>
          </a:p>
          <a:p>
            <a:pPr lvl="1" eaLnBrk="1" hangingPunct="1"/>
            <a:r>
              <a:rPr lang="en-US" altLang="en-US" sz="2400" dirty="0"/>
              <a:t>“Psychological, social and economic adversity in childhood can have long-term consequences for health.”</a:t>
            </a:r>
          </a:p>
          <a:p>
            <a:pPr marL="457200" lvl="1" indent="0" eaLnBrk="1" hangingPunct="1">
              <a:buNone/>
            </a:pPr>
            <a:endParaRPr lang="en-US" altLang="en-US" dirty="0"/>
          </a:p>
          <a:p>
            <a:pPr lvl="1" eaLnBrk="1" hangingPunct="1">
              <a:buFont typeface="Wingdings" panose="05000000000000000000" pitchFamily="2" charset="2"/>
              <a:buNone/>
            </a:pPr>
            <a:r>
              <a:rPr lang="en-US" altLang="en-US" dirty="0"/>
              <a:t>	</a:t>
            </a:r>
            <a:r>
              <a:rPr lang="en-US" altLang="en-US" sz="1800" dirty="0"/>
              <a:t>Benedict, Meredith et. al., </a:t>
            </a:r>
            <a:r>
              <a:rPr lang="en-US" altLang="en-US" sz="1800" i="1" dirty="0"/>
              <a:t>Social Determinants of Health Disparities and the Role of Law, Poverty Health and Law, 2011.</a:t>
            </a:r>
            <a:endParaRPr lang="en-US" altLang="en-US" sz="1800" dirty="0"/>
          </a:p>
          <a:p>
            <a:endParaRPr lang="en-US" dirty="0"/>
          </a:p>
        </p:txBody>
      </p:sp>
    </p:spTree>
    <p:extLst>
      <p:ext uri="{BB962C8B-B14F-4D97-AF65-F5344CB8AC3E}">
        <p14:creationId xmlns:p14="http://schemas.microsoft.com/office/powerpoint/2010/main" val="2505904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970C0CBA-7575-1ED1-A779-5DC6433AA93C}"/>
              </a:ext>
            </a:extLst>
          </p:cNvPr>
          <p:cNvGraphicFramePr>
            <a:graphicFrameLocks noGrp="1"/>
          </p:cNvGraphicFramePr>
          <p:nvPr>
            <p:ph idx="1"/>
            <p:extLst>
              <p:ext uri="{D42A27DB-BD31-4B8C-83A1-F6EECF244321}">
                <p14:modId xmlns:p14="http://schemas.microsoft.com/office/powerpoint/2010/main" val="1761584312"/>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156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C163-F876-116B-9A7C-B9AA4AC1B564}"/>
              </a:ext>
            </a:extLst>
          </p:cNvPr>
          <p:cNvSpPr>
            <a:spLocks noGrp="1"/>
          </p:cNvSpPr>
          <p:nvPr>
            <p:ph type="title"/>
          </p:nvPr>
        </p:nvSpPr>
        <p:spPr>
          <a:xfrm>
            <a:off x="350519" y="188536"/>
            <a:ext cx="9349661" cy="763481"/>
          </a:xfrm>
        </p:spPr>
        <p:txBody>
          <a:bodyPr>
            <a:normAutofit fontScale="90000"/>
          </a:bodyPr>
          <a:lstStyle/>
          <a:p>
            <a:r>
              <a:rPr lang="en-US" dirty="0"/>
              <a:t>Domains of Functioning Examples </a:t>
            </a:r>
            <a:br>
              <a:rPr lang="en-US" dirty="0"/>
            </a:br>
            <a:r>
              <a:rPr lang="en-US" sz="2200" dirty="0">
                <a:latin typeface="Arial" panose="020B0604020202020204" pitchFamily="34" charset="0"/>
                <a:cs typeface="Arial" panose="020B0604020202020204" pitchFamily="34" charset="0"/>
              </a:rPr>
              <a:t>(child between age 3-6)</a:t>
            </a:r>
          </a:p>
        </p:txBody>
      </p:sp>
      <p:sp>
        <p:nvSpPr>
          <p:cNvPr id="4" name="A minimum monthly check paid to low-income aged, blind and disabled people.…">
            <a:extLst>
              <a:ext uri="{FF2B5EF4-FFF2-40B4-BE49-F238E27FC236}">
                <a16:creationId xmlns:a16="http://schemas.microsoft.com/office/drawing/2014/main" id="{4909B68C-816E-ED2E-390B-36D6C7DD95A5}"/>
              </a:ext>
            </a:extLst>
          </p:cNvPr>
          <p:cNvSpPr txBox="1">
            <a:spLocks noGrp="1"/>
          </p:cNvSpPr>
          <p:nvPr>
            <p:ph idx="1"/>
          </p:nvPr>
        </p:nvSpPr>
        <p:spPr>
          <a:xfrm>
            <a:off x="838200" y="1608138"/>
            <a:ext cx="8277225" cy="4568825"/>
          </a:xfrm>
          <a:prstGeom prst="rect">
            <a:avLst/>
          </a:prstGeom>
        </p:spPr>
        <p:txBody>
          <a:bodyPr vert="horz" lIns="91440" tIns="45720" rIns="91440" bIns="45720" rtlCol="0" anchor="ctr">
            <a:normAutofit/>
          </a:bodyPr>
          <a:lstStyle/>
          <a:p>
            <a:pPr marL="114300" indent="0">
              <a:defRPr sz="2800">
                <a:latin typeface="Bookman Old Style"/>
                <a:ea typeface="Bookman Old Style"/>
                <a:cs typeface="Bookman Old Style"/>
                <a:sym typeface="Bookman Old Style"/>
              </a:defRPr>
            </a:pPr>
            <a:r>
              <a:rPr lang="en-US" sz="3200" b="1" dirty="0">
                <a:solidFill>
                  <a:schemeClr val="tx1"/>
                </a:solidFill>
                <a:latin typeface="Century Gothic" panose="020B0502020202020204" pitchFamily="34" charset="0"/>
              </a:rPr>
              <a:t>Acquiring and using information:</a:t>
            </a:r>
          </a:p>
          <a:p>
            <a:pPr marL="114300" indent="0">
              <a:defRPr sz="2800">
                <a:latin typeface="Bookman Old Style"/>
                <a:ea typeface="Bookman Old Style"/>
                <a:cs typeface="Bookman Old Style"/>
                <a:sym typeface="Bookman Old Style"/>
              </a:defRPr>
            </a:pPr>
            <a:endParaRPr lang="en-US" sz="2800" dirty="0">
              <a:solidFill>
                <a:schemeClr val="tx1"/>
              </a:solidFill>
            </a:endParaRPr>
          </a:p>
          <a:p>
            <a:pPr marL="840921" lvl="1" indent="-285750">
              <a:defRPr sz="2800">
                <a:latin typeface="Bookman Old Style"/>
                <a:ea typeface="Bookman Old Style"/>
                <a:cs typeface="Bookman Old Style"/>
                <a:sym typeface="Bookman Old Style"/>
              </a:defRPr>
            </a:pPr>
            <a:r>
              <a:rPr lang="en-US" sz="2800" dirty="0">
                <a:solidFill>
                  <a:schemeClr val="tx1"/>
                </a:solidFill>
                <a:latin typeface="Century Gothic" panose="020B0502020202020204" pitchFamily="34" charset="0"/>
              </a:rPr>
              <a:t>Child can rhyme words</a:t>
            </a:r>
          </a:p>
          <a:p>
            <a:pPr marL="555171" lvl="1" indent="0">
              <a:buNone/>
              <a:defRPr sz="2800">
                <a:latin typeface="Bookman Old Style"/>
                <a:ea typeface="Bookman Old Style"/>
                <a:cs typeface="Bookman Old Style"/>
                <a:sym typeface="Bookman Old Style"/>
              </a:defRPr>
            </a:pPr>
            <a:endParaRPr lang="en-US" sz="2800" dirty="0">
              <a:solidFill>
                <a:schemeClr val="tx1"/>
              </a:solidFill>
              <a:latin typeface="Century Gothic" panose="020B0502020202020204" pitchFamily="34" charset="0"/>
            </a:endParaRPr>
          </a:p>
          <a:p>
            <a:pPr marL="840921" lvl="1" indent="-285750">
              <a:defRPr sz="2800">
                <a:latin typeface="Bookman Old Style"/>
                <a:ea typeface="Bookman Old Style"/>
                <a:cs typeface="Bookman Old Style"/>
                <a:sym typeface="Bookman Old Style"/>
              </a:defRPr>
            </a:pPr>
            <a:r>
              <a:rPr lang="en-US" sz="2800" dirty="0">
                <a:solidFill>
                  <a:schemeClr val="tx1"/>
                </a:solidFill>
                <a:latin typeface="Century Gothic" panose="020B0502020202020204" pitchFamily="34" charset="0"/>
              </a:rPr>
              <a:t>Child can point out colors</a:t>
            </a:r>
          </a:p>
          <a:p>
            <a:pPr marL="555171" lvl="1" indent="0">
              <a:buNone/>
              <a:defRPr sz="2800">
                <a:latin typeface="Bookman Old Style"/>
                <a:ea typeface="Bookman Old Style"/>
                <a:cs typeface="Bookman Old Style"/>
                <a:sym typeface="Bookman Old Style"/>
              </a:defRPr>
            </a:pPr>
            <a:endParaRPr lang="en-US" sz="2800" dirty="0">
              <a:solidFill>
                <a:schemeClr val="tx1"/>
              </a:solidFill>
              <a:latin typeface="Century Gothic" panose="020B0502020202020204" pitchFamily="34" charset="0"/>
            </a:endParaRPr>
          </a:p>
          <a:p>
            <a:pPr marL="840921" lvl="1" indent="-285750">
              <a:defRPr sz="2800">
                <a:latin typeface="Bookman Old Style"/>
                <a:ea typeface="Bookman Old Style"/>
                <a:cs typeface="Bookman Old Style"/>
                <a:sym typeface="Bookman Old Style"/>
              </a:defRPr>
            </a:pPr>
            <a:r>
              <a:rPr lang="en-US" sz="2800" dirty="0">
                <a:solidFill>
                  <a:schemeClr val="tx1"/>
                </a:solidFill>
                <a:latin typeface="Century Gothic" panose="020B0502020202020204" pitchFamily="34" charset="0"/>
              </a:rPr>
              <a:t>Child can use sentences to ask questions</a:t>
            </a:r>
          </a:p>
        </p:txBody>
      </p:sp>
    </p:spTree>
    <p:extLst>
      <p:ext uri="{BB962C8B-B14F-4D97-AF65-F5344CB8AC3E}">
        <p14:creationId xmlns:p14="http://schemas.microsoft.com/office/powerpoint/2010/main" val="1677241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8DFE-AE86-464F-C493-C6CA43178C1D}"/>
              </a:ext>
            </a:extLst>
          </p:cNvPr>
          <p:cNvSpPr>
            <a:spLocks noGrp="1"/>
          </p:cNvSpPr>
          <p:nvPr>
            <p:ph type="title" idx="4294967295"/>
          </p:nvPr>
        </p:nvSpPr>
        <p:spPr>
          <a:xfrm>
            <a:off x="318040" y="0"/>
            <a:ext cx="9344434" cy="1178351"/>
          </a:xfrm>
        </p:spPr>
        <p:txBody>
          <a:bodyPr/>
          <a:lstStyle/>
          <a:p>
            <a:r>
              <a:rPr lang="en-US" dirty="0"/>
              <a:t>Domains of Functioning (continued)</a:t>
            </a:r>
          </a:p>
        </p:txBody>
      </p:sp>
      <p:sp>
        <p:nvSpPr>
          <p:cNvPr id="3" name="Content Placeholder 2">
            <a:extLst>
              <a:ext uri="{FF2B5EF4-FFF2-40B4-BE49-F238E27FC236}">
                <a16:creationId xmlns:a16="http://schemas.microsoft.com/office/drawing/2014/main" id="{5F67BF75-DC56-1A78-2E12-D3389165CE38}"/>
              </a:ext>
            </a:extLst>
          </p:cNvPr>
          <p:cNvSpPr>
            <a:spLocks noGrp="1"/>
          </p:cNvSpPr>
          <p:nvPr>
            <p:ph idx="4294967295"/>
          </p:nvPr>
        </p:nvSpPr>
        <p:spPr>
          <a:xfrm>
            <a:off x="487723" y="1097355"/>
            <a:ext cx="7707312" cy="4511593"/>
          </a:xfrm>
        </p:spPr>
        <p:txBody>
          <a:bodyPr>
            <a:normAutofit/>
          </a:bodyPr>
          <a:lstStyle/>
          <a:p>
            <a:pPr marL="114300" indent="0">
              <a:lnSpc>
                <a:spcPct val="90000"/>
              </a:lnSpc>
              <a:defRPr sz="2800">
                <a:latin typeface="Bookman Old Style"/>
                <a:ea typeface="Bookman Old Style"/>
                <a:cs typeface="Bookman Old Style"/>
                <a:sym typeface="Bookman Old Style"/>
              </a:defRPr>
            </a:pPr>
            <a:r>
              <a:rPr lang="en-US" sz="3200" b="1" dirty="0">
                <a:solidFill>
                  <a:schemeClr val="tx1"/>
                </a:solidFill>
                <a:latin typeface="Century Gothic" panose="020B0502020202020204" pitchFamily="34" charset="0"/>
              </a:rPr>
              <a:t>Attending and completing tasks:</a:t>
            </a:r>
          </a:p>
          <a:p>
            <a:pPr marL="114300" indent="0">
              <a:lnSpc>
                <a:spcPct val="90000"/>
              </a:lnSpc>
              <a:defRPr sz="2800">
                <a:latin typeface="Bookman Old Style"/>
                <a:ea typeface="Bookman Old Style"/>
                <a:cs typeface="Bookman Old Style"/>
                <a:sym typeface="Bookman Old Style"/>
              </a:defRPr>
            </a:pPr>
            <a:endParaRPr lang="en-US" sz="2800" dirty="0">
              <a:solidFill>
                <a:schemeClr val="tx1"/>
              </a:solidFill>
            </a:endParaRPr>
          </a:p>
          <a:p>
            <a:pPr marL="840921" lvl="1" indent="-285750">
              <a:lnSpc>
                <a:spcPct val="100000"/>
              </a:lnSpc>
              <a:defRPr sz="2800">
                <a:latin typeface="Bookman Old Style"/>
                <a:ea typeface="Bookman Old Style"/>
                <a:cs typeface="Bookman Old Style"/>
                <a:sym typeface="Bookman Old Style"/>
              </a:defRPr>
            </a:pPr>
            <a:r>
              <a:rPr lang="en-US" sz="2800" dirty="0">
                <a:solidFill>
                  <a:schemeClr val="tx1"/>
                </a:solidFill>
                <a:latin typeface="Century Gothic" panose="020B0502020202020204" pitchFamily="34" charset="0"/>
              </a:rPr>
              <a:t>Child should be able to focus on fun activities</a:t>
            </a:r>
          </a:p>
          <a:p>
            <a:pPr marL="555171" lvl="1" indent="0">
              <a:lnSpc>
                <a:spcPct val="100000"/>
              </a:lnSpc>
              <a:buNone/>
              <a:defRPr sz="2800">
                <a:latin typeface="Bookman Old Style"/>
                <a:ea typeface="Bookman Old Style"/>
                <a:cs typeface="Bookman Old Style"/>
                <a:sym typeface="Bookman Old Style"/>
              </a:defRPr>
            </a:pPr>
            <a:endParaRPr lang="en-US" sz="2800" dirty="0">
              <a:solidFill>
                <a:schemeClr val="tx1"/>
              </a:solidFill>
              <a:latin typeface="Century Gothic" panose="020B0502020202020204" pitchFamily="34" charset="0"/>
            </a:endParaRPr>
          </a:p>
          <a:p>
            <a:pPr marL="840921" lvl="1" indent="-285750">
              <a:lnSpc>
                <a:spcPct val="100000"/>
              </a:lnSpc>
              <a:defRPr sz="2800">
                <a:latin typeface="Bookman Old Style"/>
                <a:ea typeface="Bookman Old Style"/>
                <a:cs typeface="Bookman Old Style"/>
                <a:sym typeface="Bookman Old Style"/>
              </a:defRPr>
            </a:pPr>
            <a:r>
              <a:rPr lang="en-US" sz="2800" dirty="0">
                <a:solidFill>
                  <a:schemeClr val="tx1"/>
                </a:solidFill>
                <a:latin typeface="Century Gothic" panose="020B0502020202020204" pitchFamily="34" charset="0"/>
              </a:rPr>
              <a:t>Child should be less likely to react to and be distracted by sounds, sights or movements</a:t>
            </a:r>
          </a:p>
          <a:p>
            <a:endParaRPr lang="en-US" dirty="0"/>
          </a:p>
        </p:txBody>
      </p:sp>
      <p:pic>
        <p:nvPicPr>
          <p:cNvPr id="7" name="Picture 6" descr="A pile of colorful building blocks&#10;&#10;Description automatically generated">
            <a:extLst>
              <a:ext uri="{FF2B5EF4-FFF2-40B4-BE49-F238E27FC236}">
                <a16:creationId xmlns:a16="http://schemas.microsoft.com/office/drawing/2014/main" id="{C95C9FE7-C371-E714-7C73-2FC27FF40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64718" y="3820195"/>
            <a:ext cx="3548048" cy="2359074"/>
          </a:xfrm>
          <a:prstGeom prst="rect">
            <a:avLst/>
          </a:prstGeom>
        </p:spPr>
      </p:pic>
    </p:spTree>
    <p:extLst>
      <p:ext uri="{BB962C8B-B14F-4D97-AF65-F5344CB8AC3E}">
        <p14:creationId xmlns:p14="http://schemas.microsoft.com/office/powerpoint/2010/main" val="5206377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E819-77E0-0642-A718-1AA97B7AE11D}"/>
              </a:ext>
            </a:extLst>
          </p:cNvPr>
          <p:cNvSpPr>
            <a:spLocks noGrp="1"/>
          </p:cNvSpPr>
          <p:nvPr>
            <p:ph type="title"/>
          </p:nvPr>
        </p:nvSpPr>
        <p:spPr/>
        <p:txBody>
          <a:bodyPr/>
          <a:lstStyle/>
          <a:p>
            <a:r>
              <a:rPr lang="en-US" dirty="0"/>
              <a:t>Domains of Functioning (continued)</a:t>
            </a:r>
          </a:p>
        </p:txBody>
      </p:sp>
      <p:sp>
        <p:nvSpPr>
          <p:cNvPr id="3" name="Content Placeholder 2">
            <a:extLst>
              <a:ext uri="{FF2B5EF4-FFF2-40B4-BE49-F238E27FC236}">
                <a16:creationId xmlns:a16="http://schemas.microsoft.com/office/drawing/2014/main" id="{2745BAEC-2A0F-D239-EC02-78685C13AC66}"/>
              </a:ext>
            </a:extLst>
          </p:cNvPr>
          <p:cNvSpPr>
            <a:spLocks noGrp="1"/>
          </p:cNvSpPr>
          <p:nvPr>
            <p:ph idx="1"/>
          </p:nvPr>
        </p:nvSpPr>
        <p:spPr/>
        <p:txBody>
          <a:bodyPr/>
          <a:lstStyle/>
          <a:p>
            <a:pPr marL="114300" indent="0">
              <a:lnSpc>
                <a:spcPct val="90000"/>
              </a:lnSpc>
              <a:defRPr sz="2800">
                <a:latin typeface="Bookman Old Style"/>
                <a:ea typeface="Bookman Old Style"/>
                <a:cs typeface="Bookman Old Style"/>
                <a:sym typeface="Bookman Old Style"/>
              </a:defRPr>
            </a:pPr>
            <a:r>
              <a:rPr lang="en-US" sz="3200" b="1" dirty="0">
                <a:solidFill>
                  <a:schemeClr val="tx1"/>
                </a:solidFill>
                <a:latin typeface="Century Gothic" panose="020B0502020202020204" pitchFamily="34" charset="0"/>
              </a:rPr>
              <a:t>Interacting and relating with others:</a:t>
            </a:r>
          </a:p>
          <a:p>
            <a:pPr marL="114300" indent="0">
              <a:lnSpc>
                <a:spcPct val="90000"/>
              </a:lnSpc>
              <a:defRPr sz="2800">
                <a:latin typeface="Bookman Old Style"/>
                <a:ea typeface="Bookman Old Style"/>
                <a:cs typeface="Bookman Old Style"/>
                <a:sym typeface="Bookman Old Style"/>
              </a:defRPr>
            </a:pPr>
            <a:endParaRPr lang="en-US" sz="2200" dirty="0">
              <a:solidFill>
                <a:schemeClr val="tx1"/>
              </a:solidFill>
            </a:endParaRPr>
          </a:p>
          <a:p>
            <a:pPr marL="840921" lvl="1" indent="-285750">
              <a:lnSpc>
                <a:spcPct val="10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developing friendships with other children</a:t>
            </a:r>
          </a:p>
          <a:p>
            <a:pPr marL="555171" lvl="1" indent="0">
              <a:lnSpc>
                <a:spcPct val="10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10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able to speak clearly enough to converse with others</a:t>
            </a:r>
          </a:p>
          <a:p>
            <a:pPr marL="555171" lvl="1" indent="0">
              <a:lnSpc>
                <a:spcPct val="10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10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capable of showing affection to caregivers and others</a:t>
            </a:r>
          </a:p>
          <a:p>
            <a:endParaRPr lang="en-US" dirty="0"/>
          </a:p>
        </p:txBody>
      </p:sp>
    </p:spTree>
    <p:extLst>
      <p:ext uri="{BB962C8B-B14F-4D97-AF65-F5344CB8AC3E}">
        <p14:creationId xmlns:p14="http://schemas.microsoft.com/office/powerpoint/2010/main" val="3098185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6604-3B9B-0DA6-E075-604865307FB9}"/>
              </a:ext>
            </a:extLst>
          </p:cNvPr>
          <p:cNvSpPr>
            <a:spLocks noGrp="1"/>
          </p:cNvSpPr>
          <p:nvPr>
            <p:ph type="title"/>
          </p:nvPr>
        </p:nvSpPr>
        <p:spPr/>
        <p:txBody>
          <a:bodyPr/>
          <a:lstStyle/>
          <a:p>
            <a:r>
              <a:rPr lang="en-US" dirty="0"/>
              <a:t>Domains of Functioning (continued)</a:t>
            </a:r>
          </a:p>
        </p:txBody>
      </p:sp>
      <p:sp>
        <p:nvSpPr>
          <p:cNvPr id="3" name="Content Placeholder 2">
            <a:extLst>
              <a:ext uri="{FF2B5EF4-FFF2-40B4-BE49-F238E27FC236}">
                <a16:creationId xmlns:a16="http://schemas.microsoft.com/office/drawing/2014/main" id="{81F19B75-C21F-3949-7AF8-F27BC33506BF}"/>
              </a:ext>
            </a:extLst>
          </p:cNvPr>
          <p:cNvSpPr>
            <a:spLocks noGrp="1"/>
          </p:cNvSpPr>
          <p:nvPr>
            <p:ph idx="1"/>
          </p:nvPr>
        </p:nvSpPr>
        <p:spPr/>
        <p:txBody>
          <a:bodyPr>
            <a:normAutofit fontScale="92500"/>
          </a:bodyPr>
          <a:lstStyle/>
          <a:p>
            <a:pPr marL="114300" indent="0">
              <a:lnSpc>
                <a:spcPct val="90000"/>
              </a:lnSpc>
              <a:defRPr sz="2800">
                <a:latin typeface="Bookman Old Style"/>
                <a:ea typeface="Bookman Old Style"/>
                <a:cs typeface="Bookman Old Style"/>
                <a:sym typeface="Bookman Old Style"/>
              </a:defRPr>
            </a:pPr>
            <a:r>
              <a:rPr lang="en-US" sz="3200" b="1" dirty="0">
                <a:solidFill>
                  <a:schemeClr val="tx1"/>
                </a:solidFill>
                <a:latin typeface="Century Gothic" panose="020B0502020202020204" pitchFamily="34" charset="0"/>
              </a:rPr>
              <a:t>Moving about and manipulating objects:</a:t>
            </a:r>
          </a:p>
          <a:p>
            <a:pPr marL="114300" indent="0">
              <a:lnSpc>
                <a:spcPct val="90000"/>
              </a:lnSpc>
              <a:buNone/>
              <a:defRPr sz="2800">
                <a:latin typeface="Bookman Old Style"/>
                <a:ea typeface="Bookman Old Style"/>
                <a:cs typeface="Bookman Old Style"/>
                <a:sym typeface="Bookman Old Style"/>
              </a:defRPr>
            </a:pPr>
            <a:endParaRPr lang="en-US" sz="2200" dirty="0">
              <a:solidFill>
                <a:schemeClr val="tx1"/>
              </a:solidFill>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able to walk and run easily</a:t>
            </a:r>
          </a:p>
          <a:p>
            <a:pPr marL="555171" lvl="1" indent="0">
              <a:lnSpc>
                <a:spcPct val="9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able to climb stairs with little supervision</a:t>
            </a:r>
          </a:p>
          <a:p>
            <a:pPr marL="555171" lvl="1" indent="0">
              <a:lnSpc>
                <a:spcPct val="9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able to use zippers and other fasteners</a:t>
            </a:r>
          </a:p>
          <a:p>
            <a:pPr marL="555171" lvl="1" indent="0">
              <a:lnSpc>
                <a:spcPct val="9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able to put on shoes and other clothing</a:t>
            </a:r>
          </a:p>
          <a:p>
            <a:endParaRPr lang="en-US" dirty="0"/>
          </a:p>
        </p:txBody>
      </p:sp>
    </p:spTree>
    <p:extLst>
      <p:ext uri="{BB962C8B-B14F-4D97-AF65-F5344CB8AC3E}">
        <p14:creationId xmlns:p14="http://schemas.microsoft.com/office/powerpoint/2010/main" val="3648575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EEE6-AA3F-E8A2-C37F-DB778B590BAA}"/>
              </a:ext>
            </a:extLst>
          </p:cNvPr>
          <p:cNvSpPr>
            <a:spLocks noGrp="1"/>
          </p:cNvSpPr>
          <p:nvPr>
            <p:ph type="title"/>
          </p:nvPr>
        </p:nvSpPr>
        <p:spPr/>
        <p:txBody>
          <a:bodyPr/>
          <a:lstStyle/>
          <a:p>
            <a:r>
              <a:rPr lang="en-US" dirty="0"/>
              <a:t>Domains of Functioning (continued)</a:t>
            </a:r>
          </a:p>
        </p:txBody>
      </p:sp>
      <p:sp>
        <p:nvSpPr>
          <p:cNvPr id="3" name="Content Placeholder 2">
            <a:extLst>
              <a:ext uri="{FF2B5EF4-FFF2-40B4-BE49-F238E27FC236}">
                <a16:creationId xmlns:a16="http://schemas.microsoft.com/office/drawing/2014/main" id="{8C892C90-803C-7AF9-C7C2-BF07A83A9D48}"/>
              </a:ext>
            </a:extLst>
          </p:cNvPr>
          <p:cNvSpPr>
            <a:spLocks noGrp="1"/>
          </p:cNvSpPr>
          <p:nvPr>
            <p:ph idx="1"/>
          </p:nvPr>
        </p:nvSpPr>
        <p:spPr/>
        <p:txBody>
          <a:bodyPr/>
          <a:lstStyle/>
          <a:p>
            <a:pPr marL="114300" indent="0">
              <a:lnSpc>
                <a:spcPct val="90000"/>
              </a:lnSpc>
              <a:defRPr sz="2800">
                <a:latin typeface="Bookman Old Style"/>
                <a:ea typeface="Bookman Old Style"/>
                <a:cs typeface="Bookman Old Style"/>
                <a:sym typeface="Bookman Old Style"/>
              </a:defRPr>
            </a:pPr>
            <a:r>
              <a:rPr lang="en-US" sz="3200" b="1" dirty="0">
                <a:solidFill>
                  <a:schemeClr val="tx1"/>
                </a:solidFill>
                <a:latin typeface="Century Gothic" panose="020B0502020202020204" pitchFamily="34" charset="0"/>
              </a:rPr>
              <a:t>Health and physical well-being:</a:t>
            </a:r>
          </a:p>
          <a:p>
            <a:pPr marL="114300" indent="0">
              <a:lnSpc>
                <a:spcPct val="90000"/>
              </a:lnSpc>
              <a:defRPr sz="2800">
                <a:latin typeface="Bookman Old Style"/>
                <a:ea typeface="Bookman Old Style"/>
                <a:cs typeface="Bookman Old Style"/>
                <a:sym typeface="Bookman Old Style"/>
              </a:defRPr>
            </a:pPr>
            <a:endParaRPr lang="en-US" sz="2400" dirty="0">
              <a:solidFill>
                <a:schemeClr val="tx1"/>
              </a:solidFill>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Look for frequent absences from school</a:t>
            </a:r>
          </a:p>
          <a:p>
            <a:pPr marL="555171" lvl="1" indent="0">
              <a:lnSpc>
                <a:spcPct val="9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Look for physical limitations related to treatment (i.e., fatigue related to medications)</a:t>
            </a:r>
          </a:p>
          <a:p>
            <a:pPr marL="555171" lvl="1" indent="0">
              <a:lnSpc>
                <a:spcPct val="9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Look for frequent doctor or therapy appointments</a:t>
            </a:r>
          </a:p>
          <a:p>
            <a:endParaRPr lang="en-US" dirty="0"/>
          </a:p>
        </p:txBody>
      </p:sp>
    </p:spTree>
    <p:extLst>
      <p:ext uri="{BB962C8B-B14F-4D97-AF65-F5344CB8AC3E}">
        <p14:creationId xmlns:p14="http://schemas.microsoft.com/office/powerpoint/2010/main" val="2617920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254B-EFA1-8C36-920B-0EA467F588E1}"/>
              </a:ext>
            </a:extLst>
          </p:cNvPr>
          <p:cNvSpPr>
            <a:spLocks noGrp="1"/>
          </p:cNvSpPr>
          <p:nvPr>
            <p:ph type="title"/>
          </p:nvPr>
        </p:nvSpPr>
        <p:spPr/>
        <p:txBody>
          <a:bodyPr/>
          <a:lstStyle/>
          <a:p>
            <a:r>
              <a:rPr lang="en-US" dirty="0"/>
              <a:t>Domains of Functioning (continued)</a:t>
            </a:r>
          </a:p>
        </p:txBody>
      </p:sp>
      <p:sp>
        <p:nvSpPr>
          <p:cNvPr id="3" name="Content Placeholder 2">
            <a:extLst>
              <a:ext uri="{FF2B5EF4-FFF2-40B4-BE49-F238E27FC236}">
                <a16:creationId xmlns:a16="http://schemas.microsoft.com/office/drawing/2014/main" id="{4F92F365-D6E4-2E5A-1591-92BC803F9901}"/>
              </a:ext>
            </a:extLst>
          </p:cNvPr>
          <p:cNvSpPr>
            <a:spLocks noGrp="1"/>
          </p:cNvSpPr>
          <p:nvPr>
            <p:ph idx="1"/>
          </p:nvPr>
        </p:nvSpPr>
        <p:spPr/>
        <p:txBody>
          <a:bodyPr/>
          <a:lstStyle/>
          <a:p>
            <a:pPr marL="114300" indent="0">
              <a:lnSpc>
                <a:spcPct val="90000"/>
              </a:lnSpc>
              <a:defRPr sz="2800">
                <a:latin typeface="Bookman Old Style"/>
                <a:ea typeface="Bookman Old Style"/>
                <a:cs typeface="Bookman Old Style"/>
                <a:sym typeface="Bookman Old Style"/>
              </a:defRPr>
            </a:pPr>
            <a:r>
              <a:rPr lang="en-US" sz="3200" b="1" dirty="0">
                <a:solidFill>
                  <a:schemeClr val="tx1"/>
                </a:solidFill>
                <a:latin typeface="Century Gothic" panose="020B0502020202020204" pitchFamily="34" charset="0"/>
              </a:rPr>
              <a:t>Caring for yourself:</a:t>
            </a:r>
          </a:p>
          <a:p>
            <a:pPr marL="114300" indent="0">
              <a:lnSpc>
                <a:spcPct val="90000"/>
              </a:lnSpc>
              <a:defRPr sz="2800">
                <a:latin typeface="Bookman Old Style"/>
                <a:ea typeface="Bookman Old Style"/>
                <a:cs typeface="Bookman Old Style"/>
                <a:sym typeface="Bookman Old Style"/>
              </a:defRPr>
            </a:pPr>
            <a:endParaRPr lang="en-US" sz="2400" dirty="0">
              <a:solidFill>
                <a:schemeClr val="tx1"/>
              </a:solidFill>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able to put on shoes and other clothing</a:t>
            </a:r>
          </a:p>
          <a:p>
            <a:pPr marL="555171" lvl="1" indent="0">
              <a:lnSpc>
                <a:spcPct val="9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be able to understand activities that are unsafe for them</a:t>
            </a:r>
          </a:p>
          <a:p>
            <a:pPr marL="555171" lvl="1" indent="0">
              <a:lnSpc>
                <a:spcPct val="90000"/>
              </a:lnSpc>
              <a:buNone/>
              <a:defRPr sz="2800">
                <a:latin typeface="Bookman Old Style"/>
                <a:ea typeface="Bookman Old Style"/>
                <a:cs typeface="Bookman Old Style"/>
                <a:sym typeface="Bookman Old Style"/>
              </a:defRPr>
            </a:pPr>
            <a:endParaRPr lang="en-US" sz="2400" dirty="0">
              <a:solidFill>
                <a:schemeClr val="tx1"/>
              </a:solidFill>
              <a:latin typeface="Century Gothic" panose="020B0502020202020204" pitchFamily="34" charset="0"/>
            </a:endParaRPr>
          </a:p>
          <a:p>
            <a:pPr marL="840921" lvl="1" indent="-285750">
              <a:lnSpc>
                <a:spcPct val="90000"/>
              </a:lnSpc>
              <a:defRPr sz="2800">
                <a:latin typeface="Bookman Old Style"/>
                <a:ea typeface="Bookman Old Style"/>
                <a:cs typeface="Bookman Old Style"/>
                <a:sym typeface="Bookman Old Style"/>
              </a:defRPr>
            </a:pPr>
            <a:r>
              <a:rPr lang="en-US" sz="2400" dirty="0">
                <a:solidFill>
                  <a:schemeClr val="tx1"/>
                </a:solidFill>
                <a:latin typeface="Century Gothic" panose="020B0502020202020204" pitchFamily="34" charset="0"/>
              </a:rPr>
              <a:t>Child should increasingly want to do things by herself</a:t>
            </a:r>
          </a:p>
          <a:p>
            <a:endParaRPr lang="en-US" dirty="0"/>
          </a:p>
        </p:txBody>
      </p:sp>
    </p:spTree>
    <p:extLst>
      <p:ext uri="{BB962C8B-B14F-4D97-AF65-F5344CB8AC3E}">
        <p14:creationId xmlns:p14="http://schemas.microsoft.com/office/powerpoint/2010/main" val="4017238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6723-9693-F7B5-3EE8-5F1C3B96F51B}"/>
              </a:ext>
            </a:extLst>
          </p:cNvPr>
          <p:cNvSpPr>
            <a:spLocks noGrp="1"/>
          </p:cNvSpPr>
          <p:nvPr>
            <p:ph type="title"/>
          </p:nvPr>
        </p:nvSpPr>
        <p:spPr/>
        <p:txBody>
          <a:bodyPr/>
          <a:lstStyle/>
          <a:p>
            <a:r>
              <a:rPr lang="en-US" dirty="0"/>
              <a:t>Case Example #1</a:t>
            </a:r>
          </a:p>
        </p:txBody>
      </p:sp>
      <p:sp>
        <p:nvSpPr>
          <p:cNvPr id="3" name="Content Placeholder 2">
            <a:extLst>
              <a:ext uri="{FF2B5EF4-FFF2-40B4-BE49-F238E27FC236}">
                <a16:creationId xmlns:a16="http://schemas.microsoft.com/office/drawing/2014/main" id="{224D6477-86A4-F279-7C52-8724A3F84E7F}"/>
              </a:ext>
            </a:extLst>
          </p:cNvPr>
          <p:cNvSpPr>
            <a:spLocks noGrp="1"/>
          </p:cNvSpPr>
          <p:nvPr>
            <p:ph idx="1"/>
          </p:nvPr>
        </p:nvSpPr>
        <p:spPr>
          <a:xfrm>
            <a:off x="838200" y="1069675"/>
            <a:ext cx="8277664" cy="5107291"/>
          </a:xfrm>
        </p:spPr>
        <p:txBody>
          <a:bodyPr>
            <a:normAutofit fontScale="92500" lnSpcReduction="20000"/>
          </a:bodyPr>
          <a:lstStyle/>
          <a:p>
            <a:pPr>
              <a:lnSpc>
                <a:spcPct val="110000"/>
              </a:lnSpc>
            </a:pPr>
            <a:r>
              <a:rPr lang="en-US" sz="2800" dirty="0"/>
              <a:t>Avery is a seven-year-old boy with a diagnosis of autism and anxiety. Avery has trouble developing friendships with other children and prefers to be alone. He has frequent behavioral issues at school and has been disciplined for hitting and/or distracting other children in the classroom. Avery must be supervised at all times, or he will run into the street or engage in other unsafe activities. Avery receives assistance from a one-on-one aide at school and spends a portion of his day in a special education classroom. Does Avery have limitations in any domain of functioning? Which domain of functioning?</a:t>
            </a:r>
          </a:p>
          <a:p>
            <a:endParaRPr lang="en-US" dirty="0"/>
          </a:p>
        </p:txBody>
      </p:sp>
    </p:spTree>
    <p:extLst>
      <p:ext uri="{BB962C8B-B14F-4D97-AF65-F5344CB8AC3E}">
        <p14:creationId xmlns:p14="http://schemas.microsoft.com/office/powerpoint/2010/main" val="2872969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0E1B-9F43-4B1C-7ED1-733A93438D85}"/>
              </a:ext>
            </a:extLst>
          </p:cNvPr>
          <p:cNvSpPr>
            <a:spLocks noGrp="1"/>
          </p:cNvSpPr>
          <p:nvPr>
            <p:ph type="title"/>
          </p:nvPr>
        </p:nvSpPr>
        <p:spPr/>
        <p:txBody>
          <a:bodyPr/>
          <a:lstStyle/>
          <a:p>
            <a:r>
              <a:rPr lang="en-US" dirty="0"/>
              <a:t>Case Example #2</a:t>
            </a:r>
          </a:p>
        </p:txBody>
      </p:sp>
      <p:sp>
        <p:nvSpPr>
          <p:cNvPr id="3" name="Content Placeholder 2">
            <a:extLst>
              <a:ext uri="{FF2B5EF4-FFF2-40B4-BE49-F238E27FC236}">
                <a16:creationId xmlns:a16="http://schemas.microsoft.com/office/drawing/2014/main" id="{FC349BCD-61B5-187E-7EC8-2B68D1888E26}"/>
              </a:ext>
            </a:extLst>
          </p:cNvPr>
          <p:cNvSpPr>
            <a:spLocks noGrp="1"/>
          </p:cNvSpPr>
          <p:nvPr>
            <p:ph idx="1"/>
          </p:nvPr>
        </p:nvSpPr>
        <p:spPr/>
        <p:txBody>
          <a:bodyPr/>
          <a:lstStyle/>
          <a:p>
            <a:pPr>
              <a:lnSpc>
                <a:spcPct val="100000"/>
              </a:lnSpc>
            </a:pPr>
            <a:r>
              <a:rPr lang="en-US" sz="2800" dirty="0">
                <a:effectLst/>
                <a:latin typeface="Century Gothic" panose="020B0502020202020204" pitchFamily="34" charset="0"/>
                <a:ea typeface="Calibri" panose="020F0502020204030204" pitchFamily="34" charset="0"/>
                <a:cs typeface="Times New Roman" panose="02020603050405020304" pitchFamily="18" charset="0"/>
              </a:rPr>
              <a:t>Ava is an 11-year-old girl with sickle cell anemia. She has frequent illnesses and hospitalizations and often must be homeschooled to prevent exposure to viruses and infections. Ava is falling behind in her schoolwork and may not be able to advance to sixth-grade next year. Does Ava have limitations in any domain of functioning? Which domain of functioning?</a:t>
            </a:r>
          </a:p>
          <a:p>
            <a:endParaRPr lang="en-US" dirty="0"/>
          </a:p>
        </p:txBody>
      </p:sp>
    </p:spTree>
    <p:extLst>
      <p:ext uri="{BB962C8B-B14F-4D97-AF65-F5344CB8AC3E}">
        <p14:creationId xmlns:p14="http://schemas.microsoft.com/office/powerpoint/2010/main" val="450864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1A7B6-239D-C890-71D2-BB4BCCFB5D86}"/>
              </a:ext>
            </a:extLst>
          </p:cNvPr>
          <p:cNvSpPr>
            <a:spLocks noGrp="1"/>
          </p:cNvSpPr>
          <p:nvPr>
            <p:ph type="title"/>
          </p:nvPr>
        </p:nvSpPr>
        <p:spPr>
          <a:xfrm>
            <a:off x="350520" y="139074"/>
            <a:ext cx="8765344" cy="541960"/>
          </a:xfrm>
        </p:spPr>
        <p:txBody>
          <a:bodyPr>
            <a:normAutofit fontScale="90000"/>
          </a:bodyPr>
          <a:lstStyle/>
          <a:p>
            <a:br>
              <a:rPr lang="en-US" dirty="0"/>
            </a:br>
            <a:r>
              <a:rPr lang="en-US" dirty="0"/>
              <a:t>Appeals Process</a:t>
            </a:r>
          </a:p>
        </p:txBody>
      </p:sp>
      <p:sp>
        <p:nvSpPr>
          <p:cNvPr id="6" name="Content Placeholder 5">
            <a:extLst>
              <a:ext uri="{FF2B5EF4-FFF2-40B4-BE49-F238E27FC236}">
                <a16:creationId xmlns:a16="http://schemas.microsoft.com/office/drawing/2014/main" id="{586CE3C2-5FDA-C3A8-9A9F-5D6731660013}"/>
              </a:ext>
            </a:extLst>
          </p:cNvPr>
          <p:cNvSpPr>
            <a:spLocks noGrp="1"/>
          </p:cNvSpPr>
          <p:nvPr>
            <p:ph idx="1"/>
          </p:nvPr>
        </p:nvSpPr>
        <p:spPr/>
        <p:txBody>
          <a:bodyPr/>
          <a:lstStyle/>
          <a:p>
            <a:pPr marL="533400" indent="-228600">
              <a:defRPr sz="2200" b="1">
                <a:solidFill>
                  <a:srgbClr val="003399"/>
                </a:solidFill>
                <a:latin typeface="Bookman Old Style"/>
                <a:ea typeface="Bookman Old Style"/>
                <a:cs typeface="Bookman Old Style"/>
                <a:sym typeface="Bookman Old Style"/>
              </a:defRPr>
            </a:pPr>
            <a:r>
              <a:rPr lang="en-US" sz="2800" dirty="0">
                <a:solidFill>
                  <a:schemeClr val="tx1"/>
                </a:solidFill>
                <a:latin typeface="Century Gothic" panose="020B0502020202020204" pitchFamily="34" charset="0"/>
              </a:rPr>
              <a:t>60-day deadline for filing appeals at each level SSA assumes notices received within 5 days of date on notice.  </a:t>
            </a:r>
          </a:p>
          <a:p>
            <a:pPr marL="533400" indent="-228600">
              <a:defRPr sz="1400">
                <a:latin typeface="Bookman Old Style"/>
                <a:ea typeface="Bookman Old Style"/>
                <a:cs typeface="Bookman Old Style"/>
                <a:sym typeface="Bookman Old Style"/>
              </a:defRPr>
            </a:pPr>
            <a:endParaRPr lang="en-US" sz="1800" dirty="0">
              <a:solidFill>
                <a:schemeClr val="tx1"/>
              </a:solidFill>
              <a:latin typeface="Century Gothic" panose="020B0502020202020204" pitchFamily="34" charset="0"/>
            </a:endParaRPr>
          </a:p>
          <a:p>
            <a:pPr marL="533400" indent="-228600">
              <a:defRPr sz="2200" b="1">
                <a:solidFill>
                  <a:srgbClr val="003399"/>
                </a:solidFill>
                <a:latin typeface="Bookman Old Style"/>
                <a:ea typeface="Bookman Old Style"/>
                <a:cs typeface="Bookman Old Style"/>
                <a:sym typeface="Bookman Old Style"/>
              </a:defRPr>
            </a:pPr>
            <a:r>
              <a:rPr lang="en-US" sz="2800" dirty="0">
                <a:solidFill>
                  <a:schemeClr val="tx1"/>
                </a:solidFill>
                <a:latin typeface="Century Gothic" panose="020B0502020202020204" pitchFamily="34" charset="0"/>
              </a:rPr>
              <a:t>Can file late for good cause. </a:t>
            </a:r>
            <a:br>
              <a:rPr lang="en-US" sz="2800" dirty="0">
                <a:solidFill>
                  <a:schemeClr val="tx1"/>
                </a:solidFill>
                <a:latin typeface="Century Gothic" panose="020B0502020202020204" pitchFamily="34" charset="0"/>
              </a:rPr>
            </a:br>
            <a:r>
              <a:rPr lang="en-US" sz="2800" i="1" dirty="0">
                <a:solidFill>
                  <a:schemeClr val="tx1"/>
                </a:solidFill>
                <a:latin typeface="Century Gothic" panose="020B0502020202020204" pitchFamily="34" charset="0"/>
              </a:rPr>
              <a:t>It is helpful if the doctor can write a letter explaining why Claimant’s condition may have caused him or her to file a late appeal.</a:t>
            </a:r>
            <a:r>
              <a:rPr lang="en-US" sz="2800" dirty="0">
                <a:solidFill>
                  <a:schemeClr val="tx1"/>
                </a:solidFill>
                <a:latin typeface="Century Gothic" panose="020B0502020202020204" pitchFamily="34" charset="0"/>
              </a:rPr>
              <a:t> </a:t>
            </a:r>
          </a:p>
          <a:p>
            <a:endParaRPr lang="en-US" dirty="0"/>
          </a:p>
        </p:txBody>
      </p:sp>
    </p:spTree>
    <p:extLst>
      <p:ext uri="{BB962C8B-B14F-4D97-AF65-F5344CB8AC3E}">
        <p14:creationId xmlns:p14="http://schemas.microsoft.com/office/powerpoint/2010/main" val="355974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C8A3-3405-B440-8636-F345812AE391}"/>
              </a:ext>
            </a:extLst>
          </p:cNvPr>
          <p:cNvSpPr>
            <a:spLocks noGrp="1"/>
          </p:cNvSpPr>
          <p:nvPr>
            <p:ph type="title"/>
          </p:nvPr>
        </p:nvSpPr>
        <p:spPr/>
        <p:txBody>
          <a:bodyPr/>
          <a:lstStyle/>
          <a:p>
            <a:r>
              <a:rPr lang="en-US" sz="3200" b="1" dirty="0"/>
              <a:t>Poor Health Causes Poverty</a:t>
            </a:r>
            <a:endParaRPr lang="en-US" dirty="0"/>
          </a:p>
        </p:txBody>
      </p:sp>
      <p:sp>
        <p:nvSpPr>
          <p:cNvPr id="3" name="Content Placeholder 2">
            <a:extLst>
              <a:ext uri="{FF2B5EF4-FFF2-40B4-BE49-F238E27FC236}">
                <a16:creationId xmlns:a16="http://schemas.microsoft.com/office/drawing/2014/main" id="{E3D8B3E6-67EE-F701-F1D1-AF8AE62122DF}"/>
              </a:ext>
            </a:extLst>
          </p:cNvPr>
          <p:cNvSpPr>
            <a:spLocks noGrp="1"/>
          </p:cNvSpPr>
          <p:nvPr>
            <p:ph idx="1"/>
          </p:nvPr>
        </p:nvSpPr>
        <p:spPr/>
        <p:txBody>
          <a:bodyPr/>
          <a:lstStyle/>
          <a:p>
            <a:pPr eaLnBrk="1" hangingPunct="1"/>
            <a:r>
              <a:rPr lang="en-US" altLang="en-US" sz="2800" dirty="0"/>
              <a:t>Medical conditions, disabilities, and overall poor health affect ability to maintain employment and manage expenses</a:t>
            </a:r>
          </a:p>
          <a:p>
            <a:pPr marL="0" indent="0" eaLnBrk="1" hangingPunct="1">
              <a:buNone/>
            </a:pPr>
            <a:endParaRPr lang="en-US" altLang="en-US" sz="2800" dirty="0"/>
          </a:p>
          <a:p>
            <a:pPr eaLnBrk="1" hangingPunct="1"/>
            <a:r>
              <a:rPr lang="en-US" dirty="0">
                <a:ea typeface="Aptos" panose="020B0004020202020204" pitchFamily="34" charset="0"/>
                <a:cs typeface="Arial" panose="020B0604020202020204" pitchFamily="34" charset="0"/>
              </a:rPr>
              <a:t>I</a:t>
            </a:r>
            <a:r>
              <a:rPr lang="en-US" dirty="0">
                <a:effectLst/>
                <a:ea typeface="Aptos" panose="020B0004020202020204" pitchFamily="34" charset="0"/>
                <a:cs typeface="Arial" panose="020B0604020202020204" pitchFamily="34" charset="0"/>
              </a:rPr>
              <a:t>n 2022, 66% of bankruptcies filed were filed due to medical issues</a:t>
            </a:r>
            <a:r>
              <a:rPr lang="en-US" altLang="en-US" dirty="0"/>
              <a:t>	</a:t>
            </a:r>
          </a:p>
          <a:p>
            <a:pPr eaLnBrk="1" hangingPunct="1"/>
            <a:endParaRPr lang="en-US" altLang="en-US" dirty="0"/>
          </a:p>
          <a:p>
            <a:pPr marL="0" indent="0" eaLnBrk="1" hangingPunct="1">
              <a:buNone/>
            </a:pPr>
            <a:endParaRPr lang="en-US" altLang="en-US" dirty="0"/>
          </a:p>
          <a:p>
            <a:pPr eaLnBrk="1" hangingPunct="1">
              <a:buFont typeface="Wingdings" panose="05000000000000000000" pitchFamily="2" charset="2"/>
              <a:buNone/>
            </a:pPr>
            <a:r>
              <a:rPr lang="en-US" altLang="en-US" sz="2000" i="1" dirty="0"/>
              <a:t>Ohio access basics, </a:t>
            </a:r>
            <a:r>
              <a:rPr lang="en-US" altLang="en-US" sz="2000" dirty="0"/>
              <a:t>Health Policy Institute of Ohio, October 2012</a:t>
            </a:r>
          </a:p>
        </p:txBody>
      </p:sp>
    </p:spTree>
    <p:extLst>
      <p:ext uri="{BB962C8B-B14F-4D97-AF65-F5344CB8AC3E}">
        <p14:creationId xmlns:p14="http://schemas.microsoft.com/office/powerpoint/2010/main" val="362353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02ACA-A706-FC6F-3975-3B62745F33D5}"/>
              </a:ext>
            </a:extLst>
          </p:cNvPr>
          <p:cNvSpPr>
            <a:spLocks noGrp="1"/>
          </p:cNvSpPr>
          <p:nvPr>
            <p:ph type="title"/>
          </p:nvPr>
        </p:nvSpPr>
        <p:spPr/>
        <p:txBody>
          <a:bodyPr/>
          <a:lstStyle/>
          <a:p>
            <a:r>
              <a:rPr lang="en-US" dirty="0"/>
              <a:t>Appeals Process (continued)</a:t>
            </a:r>
          </a:p>
        </p:txBody>
      </p:sp>
      <p:sp>
        <p:nvSpPr>
          <p:cNvPr id="6" name="Content Placeholder 5">
            <a:extLst>
              <a:ext uri="{FF2B5EF4-FFF2-40B4-BE49-F238E27FC236}">
                <a16:creationId xmlns:a16="http://schemas.microsoft.com/office/drawing/2014/main" id="{43CFF6D5-0E69-1FD4-93E2-FBE5096F7715}"/>
              </a:ext>
            </a:extLst>
          </p:cNvPr>
          <p:cNvSpPr>
            <a:spLocks noGrp="1"/>
          </p:cNvSpPr>
          <p:nvPr>
            <p:ph idx="1"/>
          </p:nvPr>
        </p:nvSpPr>
        <p:spPr/>
        <p:txBody>
          <a:bodyPr/>
          <a:lstStyle/>
          <a:p>
            <a:r>
              <a:rPr lang="en-US" dirty="0"/>
              <a:t>Levels of Appeal:</a:t>
            </a:r>
          </a:p>
        </p:txBody>
      </p:sp>
      <p:graphicFrame>
        <p:nvGraphicFramePr>
          <p:cNvPr id="7" name="Levels of appeal:…">
            <a:extLst>
              <a:ext uri="{FF2B5EF4-FFF2-40B4-BE49-F238E27FC236}">
                <a16:creationId xmlns:a16="http://schemas.microsoft.com/office/drawing/2014/main" id="{0E9E7D2E-A768-4F7D-6A89-3A7A9CB30C03}"/>
              </a:ext>
            </a:extLst>
          </p:cNvPr>
          <p:cNvGraphicFramePr/>
          <p:nvPr>
            <p:extLst>
              <p:ext uri="{D42A27DB-BD31-4B8C-83A1-F6EECF244321}">
                <p14:modId xmlns:p14="http://schemas.microsoft.com/office/powerpoint/2010/main" val="404772082"/>
              </p:ext>
            </p:extLst>
          </p:nvPr>
        </p:nvGraphicFramePr>
        <p:xfrm>
          <a:off x="432922" y="2087590"/>
          <a:ext cx="9383938" cy="4196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9131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32E00E-0E0F-C67C-1784-1E9CA682CB9F}"/>
              </a:ext>
            </a:extLst>
          </p:cNvPr>
          <p:cNvSpPr>
            <a:spLocks noGrp="1"/>
          </p:cNvSpPr>
          <p:nvPr>
            <p:ph type="title"/>
          </p:nvPr>
        </p:nvSpPr>
        <p:spPr>
          <a:xfrm>
            <a:off x="350520" y="410057"/>
            <a:ext cx="9328318" cy="541960"/>
          </a:xfrm>
        </p:spPr>
        <p:txBody>
          <a:bodyPr>
            <a:normAutofit fontScale="90000"/>
          </a:bodyPr>
          <a:lstStyle/>
          <a:p>
            <a:r>
              <a:rPr lang="en-US" dirty="0"/>
              <a:t>Periodic Review of Eligibility and Cessation</a:t>
            </a:r>
          </a:p>
        </p:txBody>
      </p:sp>
      <p:graphicFrame>
        <p:nvGraphicFramePr>
          <p:cNvPr id="7" name="Rectangle 3">
            <a:extLst>
              <a:ext uri="{FF2B5EF4-FFF2-40B4-BE49-F238E27FC236}">
                <a16:creationId xmlns:a16="http://schemas.microsoft.com/office/drawing/2014/main" id="{FD00EBDD-01BA-97C4-E0FB-A983D11866C5}"/>
              </a:ext>
            </a:extLst>
          </p:cNvPr>
          <p:cNvGraphicFramePr>
            <a:graphicFrameLocks noGrp="1"/>
          </p:cNvGraphicFramePr>
          <p:nvPr>
            <p:ph idx="1"/>
            <p:extLst>
              <p:ext uri="{D42A27DB-BD31-4B8C-83A1-F6EECF244321}">
                <p14:modId xmlns:p14="http://schemas.microsoft.com/office/powerpoint/2010/main" val="2526864841"/>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2041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A7145E-6358-BAAC-7A95-A8EC53132ED3}"/>
              </a:ext>
            </a:extLst>
          </p:cNvPr>
          <p:cNvSpPr>
            <a:spLocks noGrp="1"/>
          </p:cNvSpPr>
          <p:nvPr>
            <p:ph type="title"/>
          </p:nvPr>
        </p:nvSpPr>
        <p:spPr>
          <a:xfrm>
            <a:off x="350520" y="163902"/>
            <a:ext cx="9293812" cy="788115"/>
          </a:xfrm>
        </p:spPr>
        <p:txBody>
          <a:bodyPr>
            <a:normAutofit fontScale="90000"/>
          </a:bodyPr>
          <a:lstStyle/>
          <a:p>
            <a:r>
              <a:rPr lang="en-US" dirty="0"/>
              <a:t>Periodic Review of Eligibility and Cessation </a:t>
            </a:r>
            <a:r>
              <a:rPr lang="en-US" sz="2200" dirty="0">
                <a:latin typeface="Arial" panose="020B0604020202020204" pitchFamily="34" charset="0"/>
                <a:cs typeface="Arial" panose="020B0604020202020204" pitchFamily="34" charset="0"/>
              </a:rPr>
              <a:t>(continued)</a:t>
            </a:r>
          </a:p>
        </p:txBody>
      </p:sp>
      <p:graphicFrame>
        <p:nvGraphicFramePr>
          <p:cNvPr id="7" name="Rectangle 3">
            <a:extLst>
              <a:ext uri="{FF2B5EF4-FFF2-40B4-BE49-F238E27FC236}">
                <a16:creationId xmlns:a16="http://schemas.microsoft.com/office/drawing/2014/main" id="{C4AE9084-FE01-6743-7505-72A985F44DD2}"/>
              </a:ext>
            </a:extLst>
          </p:cNvPr>
          <p:cNvGraphicFramePr>
            <a:graphicFrameLocks noGrp="1"/>
          </p:cNvGraphicFramePr>
          <p:nvPr>
            <p:ph idx="1"/>
            <p:extLst>
              <p:ext uri="{D42A27DB-BD31-4B8C-83A1-F6EECF244321}">
                <p14:modId xmlns:p14="http://schemas.microsoft.com/office/powerpoint/2010/main" val="994581720"/>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3083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8B186EE-0082-E025-E583-A63C3E9C30CB}"/>
              </a:ext>
            </a:extLst>
          </p:cNvPr>
          <p:cNvSpPr>
            <a:spLocks noGrp="1"/>
          </p:cNvSpPr>
          <p:nvPr>
            <p:ph type="title"/>
          </p:nvPr>
        </p:nvSpPr>
        <p:spPr>
          <a:xfrm>
            <a:off x="350519" y="103517"/>
            <a:ext cx="9311065" cy="848500"/>
          </a:xfrm>
        </p:spPr>
        <p:txBody>
          <a:bodyPr>
            <a:normAutofit fontScale="90000"/>
          </a:bodyPr>
          <a:lstStyle/>
          <a:p>
            <a:r>
              <a:rPr lang="en-US" dirty="0"/>
              <a:t>Periodic Review of Eligibility and Cessation </a:t>
            </a:r>
            <a:r>
              <a:rPr lang="en-US" sz="2200" dirty="0">
                <a:latin typeface="Arial" panose="020B0604020202020204" pitchFamily="34" charset="0"/>
                <a:cs typeface="Arial" panose="020B0604020202020204" pitchFamily="34" charset="0"/>
              </a:rPr>
              <a:t>(continued)</a:t>
            </a:r>
          </a:p>
        </p:txBody>
      </p:sp>
      <p:graphicFrame>
        <p:nvGraphicFramePr>
          <p:cNvPr id="8" name="Rectangle 3">
            <a:extLst>
              <a:ext uri="{FF2B5EF4-FFF2-40B4-BE49-F238E27FC236}">
                <a16:creationId xmlns:a16="http://schemas.microsoft.com/office/drawing/2014/main" id="{D5DB7524-894B-0ECA-23AE-90DA48B19CA0}"/>
              </a:ext>
            </a:extLst>
          </p:cNvPr>
          <p:cNvGraphicFramePr>
            <a:graphicFrameLocks noGrp="1"/>
          </p:cNvGraphicFramePr>
          <p:nvPr>
            <p:ph idx="1"/>
            <p:extLst>
              <p:ext uri="{D42A27DB-BD31-4B8C-83A1-F6EECF244321}">
                <p14:modId xmlns:p14="http://schemas.microsoft.com/office/powerpoint/2010/main" val="2045564109"/>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3775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34E5CA9A-9211-F5EA-9226-168855A8CE11}"/>
              </a:ext>
            </a:extLst>
          </p:cNvPr>
          <p:cNvSpPr>
            <a:spLocks noGrp="1"/>
          </p:cNvSpPr>
          <p:nvPr>
            <p:ph type="title"/>
          </p:nvPr>
        </p:nvSpPr>
        <p:spPr>
          <a:xfrm>
            <a:off x="350838" y="86265"/>
            <a:ext cx="9276241" cy="866236"/>
          </a:xfrm>
        </p:spPr>
        <p:txBody>
          <a:bodyPr>
            <a:normAutofit fontScale="90000"/>
          </a:bodyPr>
          <a:lstStyle/>
          <a:p>
            <a:r>
              <a:rPr lang="en-US" dirty="0"/>
              <a:t>Periodic Review of Eligibility and Cessation </a:t>
            </a:r>
            <a:r>
              <a:rPr lang="en-US" sz="2200" dirty="0">
                <a:latin typeface="Arial" panose="020B0604020202020204" pitchFamily="34" charset="0"/>
                <a:cs typeface="Arial" panose="020B0604020202020204" pitchFamily="34" charset="0"/>
              </a:rPr>
              <a:t>(continued)</a:t>
            </a:r>
          </a:p>
        </p:txBody>
      </p:sp>
      <p:graphicFrame>
        <p:nvGraphicFramePr>
          <p:cNvPr id="8" name="Rectangle 3">
            <a:extLst>
              <a:ext uri="{FF2B5EF4-FFF2-40B4-BE49-F238E27FC236}">
                <a16:creationId xmlns:a16="http://schemas.microsoft.com/office/drawing/2014/main" id="{5000524B-53AB-8657-2C64-988D7C371718}"/>
              </a:ext>
            </a:extLst>
          </p:cNvPr>
          <p:cNvGraphicFramePr>
            <a:graphicFrameLocks noGrp="1"/>
          </p:cNvGraphicFramePr>
          <p:nvPr>
            <p:ph idx="1"/>
            <p:extLst>
              <p:ext uri="{D42A27DB-BD31-4B8C-83A1-F6EECF244321}">
                <p14:modId xmlns:p14="http://schemas.microsoft.com/office/powerpoint/2010/main" val="2102844042"/>
              </p:ext>
            </p:extLst>
          </p:nvPr>
        </p:nvGraphicFramePr>
        <p:xfrm>
          <a:off x="596661" y="1616765"/>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221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9A0B1F0-702B-839A-9212-39F933F5794C}"/>
              </a:ext>
            </a:extLst>
          </p:cNvPr>
          <p:cNvSpPr>
            <a:spLocks noGrp="1"/>
          </p:cNvSpPr>
          <p:nvPr>
            <p:ph type="title" idx="4294967295"/>
          </p:nvPr>
        </p:nvSpPr>
        <p:spPr>
          <a:xfrm>
            <a:off x="405352" y="134151"/>
            <a:ext cx="9275763" cy="796925"/>
          </a:xfrm>
        </p:spPr>
        <p:txBody>
          <a:bodyPr>
            <a:normAutofit fontScale="90000"/>
          </a:bodyPr>
          <a:lstStyle/>
          <a:p>
            <a:r>
              <a:rPr lang="en-US" dirty="0"/>
              <a:t>Periodic Review of Eligibility and Cessation </a:t>
            </a:r>
            <a:r>
              <a:rPr lang="en-US" sz="2200" dirty="0">
                <a:latin typeface="Arial" panose="020B0604020202020204" pitchFamily="34" charset="0"/>
                <a:cs typeface="Arial" panose="020B0604020202020204" pitchFamily="34" charset="0"/>
              </a:rPr>
              <a:t>(continued)</a:t>
            </a:r>
          </a:p>
        </p:txBody>
      </p:sp>
      <p:graphicFrame>
        <p:nvGraphicFramePr>
          <p:cNvPr id="8" name="Rectangle 3">
            <a:extLst>
              <a:ext uri="{FF2B5EF4-FFF2-40B4-BE49-F238E27FC236}">
                <a16:creationId xmlns:a16="http://schemas.microsoft.com/office/drawing/2014/main" id="{56CCB42F-03EC-EB88-4A9C-9EAB9D0ADE45}"/>
              </a:ext>
            </a:extLst>
          </p:cNvPr>
          <p:cNvGraphicFramePr>
            <a:graphicFrameLocks noGrp="1"/>
          </p:cNvGraphicFramePr>
          <p:nvPr>
            <p:ph idx="4294967295"/>
            <p:extLst>
              <p:ext uri="{D42A27DB-BD31-4B8C-83A1-F6EECF244321}">
                <p14:modId xmlns:p14="http://schemas.microsoft.com/office/powerpoint/2010/main" val="476319694"/>
              </p:ext>
            </p:extLst>
          </p:nvPr>
        </p:nvGraphicFramePr>
        <p:xfrm>
          <a:off x="1564849" y="1144587"/>
          <a:ext cx="8277225" cy="5180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93592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EA521-51B1-6542-9353-D76701AA70A0}"/>
              </a:ext>
            </a:extLst>
          </p:cNvPr>
          <p:cNvSpPr>
            <a:spLocks noGrp="1"/>
          </p:cNvSpPr>
          <p:nvPr>
            <p:ph type="title"/>
          </p:nvPr>
        </p:nvSpPr>
        <p:spPr/>
        <p:txBody>
          <a:bodyPr/>
          <a:lstStyle/>
          <a:p>
            <a:r>
              <a:rPr lang="en-US" dirty="0"/>
              <a:t>Rights upon Cessation</a:t>
            </a:r>
          </a:p>
        </p:txBody>
      </p:sp>
      <p:graphicFrame>
        <p:nvGraphicFramePr>
          <p:cNvPr id="7" name="Rectangle 3">
            <a:extLst>
              <a:ext uri="{FF2B5EF4-FFF2-40B4-BE49-F238E27FC236}">
                <a16:creationId xmlns:a16="http://schemas.microsoft.com/office/drawing/2014/main" id="{32B3A194-F7B0-EB9E-7BCA-E8730DC2ED40}"/>
              </a:ext>
            </a:extLst>
          </p:cNvPr>
          <p:cNvGraphicFramePr>
            <a:graphicFrameLocks noGrp="1"/>
          </p:cNvGraphicFramePr>
          <p:nvPr>
            <p:ph idx="1"/>
            <p:extLst>
              <p:ext uri="{D42A27DB-BD31-4B8C-83A1-F6EECF244321}">
                <p14:modId xmlns:p14="http://schemas.microsoft.com/office/powerpoint/2010/main" val="1593766237"/>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5842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1D3902-CA28-8262-4857-C9879CCD4DEB}"/>
              </a:ext>
            </a:extLst>
          </p:cNvPr>
          <p:cNvSpPr>
            <a:spLocks noGrp="1"/>
          </p:cNvSpPr>
          <p:nvPr>
            <p:ph type="title"/>
          </p:nvPr>
        </p:nvSpPr>
        <p:spPr/>
        <p:txBody>
          <a:bodyPr/>
          <a:lstStyle/>
          <a:p>
            <a:r>
              <a:rPr lang="en-US" dirty="0"/>
              <a:t>Questions?</a:t>
            </a:r>
          </a:p>
        </p:txBody>
      </p:sp>
      <p:pic>
        <p:nvPicPr>
          <p:cNvPr id="7" name="Content Placeholder 4" descr="Question mark on green pastel background">
            <a:extLst>
              <a:ext uri="{FF2B5EF4-FFF2-40B4-BE49-F238E27FC236}">
                <a16:creationId xmlns:a16="http://schemas.microsoft.com/office/drawing/2014/main" id="{58484381-FAA0-BAD4-83E3-DD06E9B90BE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824786" y="1583704"/>
            <a:ext cx="6499082" cy="4036272"/>
          </a:xfrm>
          <a:prstGeom prst="rect">
            <a:avLst/>
          </a:prstGeom>
        </p:spPr>
      </p:pic>
    </p:spTree>
    <p:extLst>
      <p:ext uri="{BB962C8B-B14F-4D97-AF65-F5344CB8AC3E}">
        <p14:creationId xmlns:p14="http://schemas.microsoft.com/office/powerpoint/2010/main" val="2569914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E99B5E-2BFA-5768-C725-FF65B2EA2D3F}"/>
              </a:ext>
            </a:extLst>
          </p:cNvPr>
          <p:cNvSpPr>
            <a:spLocks noGrp="1"/>
          </p:cNvSpPr>
          <p:nvPr>
            <p:ph type="title" idx="4294967295"/>
          </p:nvPr>
        </p:nvSpPr>
        <p:spPr>
          <a:xfrm>
            <a:off x="672861" y="296069"/>
            <a:ext cx="8764588" cy="542925"/>
          </a:xfrm>
        </p:spPr>
        <p:txBody>
          <a:bodyPr>
            <a:normAutofit/>
          </a:bodyPr>
          <a:lstStyle/>
          <a:p>
            <a:r>
              <a:rPr lang="en-US" dirty="0"/>
              <a:t>ABLE &amp; LAWO Service Areas</a:t>
            </a:r>
          </a:p>
        </p:txBody>
      </p:sp>
      <p:sp>
        <p:nvSpPr>
          <p:cNvPr id="2" name="Rectangle 3">
            <a:extLst>
              <a:ext uri="{FF2B5EF4-FFF2-40B4-BE49-F238E27FC236}">
                <a16:creationId xmlns:a16="http://schemas.microsoft.com/office/drawing/2014/main" id="{015AE1A0-DB18-E0FF-094F-D5E52DDA4340}"/>
              </a:ext>
            </a:extLst>
          </p:cNvPr>
          <p:cNvSpPr>
            <a:spLocks noGrp="1"/>
          </p:cNvSpPr>
          <p:nvPr>
            <p:ph idx="4294967295"/>
          </p:nvPr>
        </p:nvSpPr>
        <p:spPr>
          <a:xfrm>
            <a:off x="350518" y="1295542"/>
            <a:ext cx="3784160" cy="1763713"/>
          </a:xfrm>
        </p:spPr>
        <p:txBody>
          <a:bodyPr>
            <a:noAutofit/>
          </a:bodyPr>
          <a:lstStyle/>
          <a:p>
            <a:pPr>
              <a:lnSpc>
                <a:spcPct val="100000"/>
              </a:lnSpc>
            </a:pPr>
            <a:r>
              <a:rPr lang="en-US" sz="1800" dirty="0">
                <a:solidFill>
                  <a:srgbClr val="0C3B5D"/>
                </a:solidFill>
                <a:cs typeface="Arial" panose="020B0604020202020204" pitchFamily="34" charset="0"/>
              </a:rPr>
              <a:t>ABLE and LAWO </a:t>
            </a:r>
            <a:r>
              <a:rPr lang="en-US" sz="1800" b="0" dirty="0">
                <a:solidFill>
                  <a:srgbClr val="0C3B5D"/>
                </a:solidFill>
                <a:cs typeface="Arial" panose="020B0604020202020204" pitchFamily="34" charset="0"/>
              </a:rPr>
              <a:t>serve low-income people in 32 western Ohio counties.</a:t>
            </a:r>
          </a:p>
          <a:p>
            <a:pPr marL="0" indent="0">
              <a:lnSpc>
                <a:spcPct val="100000"/>
              </a:lnSpc>
              <a:buNone/>
            </a:pPr>
            <a:r>
              <a:rPr lang="en-US" sz="1800" b="0" dirty="0">
                <a:solidFill>
                  <a:srgbClr val="0C3B5D"/>
                </a:solidFill>
                <a:cs typeface="Arial" panose="020B0604020202020204" pitchFamily="34" charset="0"/>
              </a:rPr>
              <a:t> </a:t>
            </a:r>
          </a:p>
          <a:p>
            <a:pPr marL="0" indent="0">
              <a:lnSpc>
                <a:spcPct val="100000"/>
              </a:lnSpc>
              <a:buNone/>
            </a:pPr>
            <a:endParaRPr lang="en-US" sz="1800" b="0" dirty="0">
              <a:solidFill>
                <a:srgbClr val="0C3B5D"/>
              </a:solidFill>
              <a:cs typeface="Arial" panose="020B0604020202020204" pitchFamily="34" charset="0"/>
            </a:endParaRPr>
          </a:p>
        </p:txBody>
      </p:sp>
      <p:pic>
        <p:nvPicPr>
          <p:cNvPr id="3" name="Picture 2" descr="A map of the state of ohio&#10;&#10;Description automatically generated">
            <a:extLst>
              <a:ext uri="{FF2B5EF4-FFF2-40B4-BE49-F238E27FC236}">
                <a16:creationId xmlns:a16="http://schemas.microsoft.com/office/drawing/2014/main" id="{5D2BD9EB-5280-D724-2820-A89456DFD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862" y="1539052"/>
            <a:ext cx="7814618" cy="4757043"/>
          </a:xfrm>
          <a:prstGeom prst="rect">
            <a:avLst/>
          </a:prstGeom>
        </p:spPr>
      </p:pic>
      <p:sp>
        <p:nvSpPr>
          <p:cNvPr id="5" name="Rectangle 3">
            <a:extLst>
              <a:ext uri="{FF2B5EF4-FFF2-40B4-BE49-F238E27FC236}">
                <a16:creationId xmlns:a16="http://schemas.microsoft.com/office/drawing/2014/main" id="{06413CA0-DCA2-CD38-83D7-0B493F3C1E16}"/>
              </a:ext>
            </a:extLst>
          </p:cNvPr>
          <p:cNvSpPr txBox="1">
            <a:spLocks/>
          </p:cNvSpPr>
          <p:nvPr/>
        </p:nvSpPr>
        <p:spPr>
          <a:xfrm>
            <a:off x="350518" y="1665714"/>
            <a:ext cx="3676343" cy="17365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A69C"/>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69C"/>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69C"/>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69C"/>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69C"/>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1800" b="0" dirty="0">
              <a:cs typeface="Arial" panose="020B0604020202020204" pitchFamily="34" charset="0"/>
            </a:endParaRPr>
          </a:p>
          <a:p>
            <a:pPr marL="0" indent="0">
              <a:lnSpc>
                <a:spcPct val="100000"/>
              </a:lnSpc>
              <a:buNone/>
            </a:pPr>
            <a:endParaRPr lang="en-US" sz="1800" b="0" dirty="0">
              <a:cs typeface="Arial" panose="020B0604020202020204" pitchFamily="34" charset="0"/>
            </a:endParaRPr>
          </a:p>
          <a:p>
            <a:pPr>
              <a:lnSpc>
                <a:spcPct val="100000"/>
              </a:lnSpc>
            </a:pPr>
            <a:r>
              <a:rPr lang="en-US" sz="1800" dirty="0">
                <a:cs typeface="Arial" panose="020B0604020202020204" pitchFamily="34" charset="0"/>
              </a:rPr>
              <a:t>ABLE offices </a:t>
            </a:r>
            <a:r>
              <a:rPr lang="en-US" sz="1800" b="0" dirty="0">
                <a:cs typeface="Arial" panose="020B0604020202020204" pitchFamily="34" charset="0"/>
              </a:rPr>
              <a:t>are in Dayton, Defiance, and Toledo.</a:t>
            </a:r>
          </a:p>
        </p:txBody>
      </p:sp>
      <p:sp>
        <p:nvSpPr>
          <p:cNvPr id="7" name="Rectangle 3">
            <a:extLst>
              <a:ext uri="{FF2B5EF4-FFF2-40B4-BE49-F238E27FC236}">
                <a16:creationId xmlns:a16="http://schemas.microsoft.com/office/drawing/2014/main" id="{CC281AB4-8EE9-4C13-77A6-DB30547A27EB}"/>
              </a:ext>
            </a:extLst>
          </p:cNvPr>
          <p:cNvSpPr txBox="1">
            <a:spLocks/>
          </p:cNvSpPr>
          <p:nvPr/>
        </p:nvSpPr>
        <p:spPr>
          <a:xfrm>
            <a:off x="350518" y="3555236"/>
            <a:ext cx="3134804" cy="17365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A69C"/>
              </a:buClr>
              <a:buFont typeface="Arial" panose="020B0604020202020204" pitchFamily="34" charset="0"/>
              <a:buChar char="•"/>
              <a:defRPr sz="2800" b="1" kern="1200">
                <a:solidFill>
                  <a:srgbClr val="0C3B5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A69C"/>
              </a:buClr>
              <a:buFont typeface="Arial" panose="020B0604020202020204" pitchFamily="34" charset="0"/>
              <a:buChar char="•"/>
              <a:defRPr sz="2400" kern="1200">
                <a:solidFill>
                  <a:srgbClr val="0C3B5D"/>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A69C"/>
              </a:buClr>
              <a:buFont typeface="Arial" panose="020B0604020202020204" pitchFamily="34" charset="0"/>
              <a:buChar char="•"/>
              <a:defRPr sz="2000" kern="1200">
                <a:solidFill>
                  <a:srgbClr val="0C3B5D"/>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A69C"/>
              </a:buClr>
              <a:buFont typeface="Arial" panose="020B0604020202020204" pitchFamily="34" charset="0"/>
              <a:buChar char="•"/>
              <a:defRPr sz="1800" kern="1200">
                <a:solidFill>
                  <a:srgbClr val="0C3B5D"/>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A69C"/>
              </a:buClr>
              <a:buFont typeface="Arial" panose="020B0604020202020204" pitchFamily="34" charset="0"/>
              <a:buChar char="•"/>
              <a:defRPr sz="1800" kern="1200">
                <a:solidFill>
                  <a:srgbClr val="0C3B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cs typeface="Arial" panose="020B0604020202020204" pitchFamily="34" charset="0"/>
              </a:rPr>
              <a:t>LAWO offices </a:t>
            </a:r>
            <a:r>
              <a:rPr lang="en-US" sz="1800" b="0" dirty="0">
                <a:cs typeface="Arial" panose="020B0604020202020204" pitchFamily="34" charset="0"/>
              </a:rPr>
              <a:t>are in Dayton, Defiance, Findlay, Lima, Sandusky, Springfield, and Toledo.</a:t>
            </a:r>
          </a:p>
        </p:txBody>
      </p:sp>
    </p:spTree>
    <p:extLst>
      <p:ext uri="{BB962C8B-B14F-4D97-AF65-F5344CB8AC3E}">
        <p14:creationId xmlns:p14="http://schemas.microsoft.com/office/powerpoint/2010/main" val="74079748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617C66-C97B-FD03-21D0-94B7B0B2C886}"/>
              </a:ext>
            </a:extLst>
          </p:cNvPr>
          <p:cNvSpPr>
            <a:spLocks noGrp="1"/>
          </p:cNvSpPr>
          <p:nvPr>
            <p:ph type="title"/>
          </p:nvPr>
        </p:nvSpPr>
        <p:spPr>
          <a:xfrm>
            <a:off x="4796285" y="1561381"/>
            <a:ext cx="4787661" cy="1686465"/>
          </a:xfrm>
        </p:spPr>
        <p:txBody>
          <a:bodyPr/>
          <a:lstStyle/>
          <a:p>
            <a:pPr algn="ctr"/>
            <a:r>
              <a:rPr lang="en-US" dirty="0"/>
              <a:t>Contact Info</a:t>
            </a:r>
          </a:p>
        </p:txBody>
      </p:sp>
      <p:sp>
        <p:nvSpPr>
          <p:cNvPr id="9" name="Rebecca J. Steinhauser, Esq.…">
            <a:extLst>
              <a:ext uri="{FF2B5EF4-FFF2-40B4-BE49-F238E27FC236}">
                <a16:creationId xmlns:a16="http://schemas.microsoft.com/office/drawing/2014/main" id="{EF05CBDA-87F6-B5C5-FDB3-CCAFDFCDAD9E}"/>
              </a:ext>
            </a:extLst>
          </p:cNvPr>
          <p:cNvSpPr txBox="1">
            <a:spLocks noGrp="1"/>
          </p:cNvSpPr>
          <p:nvPr>
            <p:ph idx="1"/>
          </p:nvPr>
        </p:nvSpPr>
        <p:spPr>
          <a:xfrm>
            <a:off x="4751910" y="3180482"/>
            <a:ext cx="4876410" cy="2806250"/>
          </a:xfrm>
          <a:prstGeom prst="rect">
            <a:avLst/>
          </a:prstGeom>
        </p:spPr>
        <p:txBody>
          <a:bodyPr vert="horz" lIns="91440" tIns="45720" rIns="91440" bIns="45720" rtlCol="0">
            <a:normAutofit/>
          </a:bodyPr>
          <a:lstStyle/>
          <a:p>
            <a:pPr marL="0" indent="0">
              <a:defRPr sz="1500" b="1">
                <a:latin typeface="Bookman Old Style"/>
                <a:ea typeface="Bookman Old Style"/>
                <a:cs typeface="Bookman Old Style"/>
                <a:sym typeface="Bookman Old Style"/>
              </a:defRPr>
            </a:pPr>
            <a:endParaRPr lang="en-US" sz="1500" dirty="0"/>
          </a:p>
          <a:p>
            <a:pPr marL="0" indent="0" algn="ctr">
              <a:spcBef>
                <a:spcPts val="0"/>
              </a:spcBef>
              <a:buNone/>
              <a:defRPr sz="1500" b="1">
                <a:latin typeface="Bookman Old Style"/>
                <a:ea typeface="Bookman Old Style"/>
                <a:cs typeface="Bookman Old Style"/>
                <a:sym typeface="Bookman Old Style"/>
              </a:defRPr>
            </a:pPr>
            <a:r>
              <a:rPr lang="en-US" sz="2200" dirty="0">
                <a:latin typeface="Century Gothic" panose="020B0502020202020204" pitchFamily="34" charset="0"/>
              </a:rPr>
              <a:t>Rebecca J. Steinhauser</a:t>
            </a:r>
          </a:p>
          <a:p>
            <a:pPr marL="0" indent="0" algn="ctr">
              <a:spcBef>
                <a:spcPts val="0"/>
              </a:spcBef>
              <a:buNone/>
              <a:defRPr sz="1500">
                <a:effectLst>
                  <a:outerShdw blurRad="9525" dist="19050" dir="2700000" rotWithShape="0">
                    <a:srgbClr val="DDDDDD"/>
                  </a:outerShdw>
                </a:effectLst>
                <a:latin typeface="Bookman Old Style"/>
                <a:ea typeface="Bookman Old Style"/>
                <a:cs typeface="Bookman Old Style"/>
                <a:sym typeface="Bookman Old Style"/>
              </a:defRPr>
            </a:pPr>
            <a:r>
              <a:rPr lang="en-US" sz="2200" dirty="0">
                <a:latin typeface="Century Gothic" panose="020B0502020202020204" pitchFamily="34" charset="0"/>
              </a:rPr>
              <a:t>Managing Attorney</a:t>
            </a:r>
          </a:p>
          <a:p>
            <a:pPr marL="0" indent="0" algn="ctr">
              <a:spcBef>
                <a:spcPts val="0"/>
              </a:spcBef>
              <a:buNone/>
              <a:defRPr sz="1500">
                <a:effectLst>
                  <a:outerShdw blurRad="9525" dist="19050" dir="2700000" rotWithShape="0">
                    <a:srgbClr val="DDDDDD"/>
                  </a:outerShdw>
                </a:effectLst>
                <a:latin typeface="Bookman Old Style"/>
                <a:ea typeface="Bookman Old Style"/>
                <a:cs typeface="Bookman Old Style"/>
                <a:sym typeface="Bookman Old Style"/>
              </a:defRPr>
            </a:pPr>
            <a:r>
              <a:rPr lang="en-US" sz="1600" dirty="0">
                <a:latin typeface="Century Gothic" panose="020B0502020202020204" pitchFamily="34" charset="0"/>
              </a:rPr>
              <a:t>Advocates For Basic Legal Equality</a:t>
            </a:r>
          </a:p>
          <a:p>
            <a:pPr marL="0" indent="0" algn="ctr">
              <a:spcBef>
                <a:spcPts val="0"/>
              </a:spcBef>
              <a:defRPr sz="1500">
                <a:effectLst>
                  <a:outerShdw blurRad="9525" dist="19050" dir="2700000" rotWithShape="0">
                    <a:srgbClr val="DDDDDD"/>
                  </a:outerShdw>
                </a:effectLst>
                <a:latin typeface="Bookman Old Style"/>
                <a:ea typeface="Bookman Old Style"/>
                <a:cs typeface="Bookman Old Style"/>
                <a:sym typeface="Bookman Old Style"/>
              </a:defRPr>
            </a:pPr>
            <a:endParaRPr lang="en-US" sz="1500" dirty="0">
              <a:latin typeface="Century Gothic" panose="020B0502020202020204" pitchFamily="34" charset="0"/>
            </a:endParaRPr>
          </a:p>
          <a:p>
            <a:pPr marL="0" indent="0" algn="ctr">
              <a:spcBef>
                <a:spcPts val="0"/>
              </a:spcBef>
              <a:buNone/>
              <a:defRPr sz="1500">
                <a:effectLst>
                  <a:outerShdw blurRad="9525" dist="19050" dir="2700000" rotWithShape="0">
                    <a:srgbClr val="DDDDDD"/>
                  </a:outerShdw>
                </a:effectLst>
                <a:latin typeface="Bookman Old Style"/>
                <a:ea typeface="Bookman Old Style"/>
                <a:cs typeface="Bookman Old Style"/>
                <a:sym typeface="Bookman Old Style"/>
              </a:defRPr>
            </a:pPr>
            <a:r>
              <a:rPr lang="en-US" sz="1500" dirty="0">
                <a:latin typeface="Century Gothic" panose="020B0502020202020204" pitchFamily="34" charset="0"/>
              </a:rPr>
              <a:t>1105 Ralston Ave, Suite A</a:t>
            </a:r>
          </a:p>
          <a:p>
            <a:pPr marL="0" indent="0" algn="ctr">
              <a:spcBef>
                <a:spcPts val="0"/>
              </a:spcBef>
              <a:buNone/>
              <a:defRPr sz="1500">
                <a:effectLst>
                  <a:outerShdw blurRad="9525" dist="19050" dir="2700000" rotWithShape="0">
                    <a:srgbClr val="DDDDDD"/>
                  </a:outerShdw>
                </a:effectLst>
                <a:latin typeface="Bookman Old Style"/>
                <a:ea typeface="Bookman Old Style"/>
                <a:cs typeface="Bookman Old Style"/>
                <a:sym typeface="Bookman Old Style"/>
              </a:defRPr>
            </a:pPr>
            <a:r>
              <a:rPr lang="en-US" sz="1500" dirty="0">
                <a:latin typeface="Century Gothic" panose="020B0502020202020204" pitchFamily="34" charset="0"/>
              </a:rPr>
              <a:t>Defiance, OH 43512</a:t>
            </a:r>
          </a:p>
          <a:p>
            <a:pPr marL="0" indent="0" algn="ctr">
              <a:spcBef>
                <a:spcPts val="0"/>
              </a:spcBef>
              <a:defRPr sz="1500">
                <a:effectLst>
                  <a:outerShdw blurRad="9525" dist="19050" dir="2700000" rotWithShape="0">
                    <a:srgbClr val="DDDDDD"/>
                  </a:outerShdw>
                </a:effectLst>
                <a:latin typeface="Bookman Old Style"/>
                <a:ea typeface="Bookman Old Style"/>
                <a:cs typeface="Bookman Old Style"/>
                <a:sym typeface="Bookman Old Style"/>
              </a:defRPr>
            </a:pPr>
            <a:endParaRPr lang="en-US" sz="1500" dirty="0">
              <a:latin typeface="Century Gothic" panose="020B0502020202020204" pitchFamily="34" charset="0"/>
              <a:hlinkClick r:id="" action="ppaction://noaction"/>
            </a:endParaRPr>
          </a:p>
          <a:p>
            <a:pPr marL="0" indent="0" algn="ctr">
              <a:spcBef>
                <a:spcPts val="0"/>
              </a:spcBef>
              <a:buNone/>
              <a:defRPr sz="1500">
                <a:effectLst>
                  <a:outerShdw blurRad="9525" dist="19050" dir="2700000" rotWithShape="0">
                    <a:srgbClr val="DDDDDD"/>
                  </a:outerShdw>
                </a:effectLst>
                <a:latin typeface="Bookman Old Style"/>
                <a:ea typeface="Bookman Old Style"/>
                <a:cs typeface="Bookman Old Style"/>
                <a:sym typeface="Bookman Old Style"/>
              </a:defRPr>
            </a:pPr>
            <a:r>
              <a:rPr lang="en-US" sz="1500" dirty="0">
                <a:latin typeface="Century Gothic" panose="020B0502020202020204" pitchFamily="34" charset="0"/>
                <a:hlinkClick r:id="" action="ppaction://noaction"/>
              </a:rPr>
              <a:t>rsteinhauser@ablelaw.org</a:t>
            </a:r>
            <a:endParaRPr lang="en-US" sz="1500" dirty="0">
              <a:latin typeface="Century Gothic" panose="020B0502020202020204" pitchFamily="34" charset="0"/>
            </a:endParaRPr>
          </a:p>
          <a:p>
            <a:pPr marL="0" indent="0" algn="ctr">
              <a:spcBef>
                <a:spcPts val="0"/>
              </a:spcBef>
              <a:buNone/>
              <a:defRPr sz="1500">
                <a:effectLst>
                  <a:outerShdw blurRad="9525" dist="19050" dir="2700000" rotWithShape="0">
                    <a:srgbClr val="DDDDDD"/>
                  </a:outerShdw>
                </a:effectLst>
                <a:latin typeface="Bookman Old Style"/>
                <a:ea typeface="Bookman Old Style"/>
                <a:cs typeface="Bookman Old Style"/>
                <a:sym typeface="Bookman Old Style"/>
              </a:defRPr>
            </a:pPr>
            <a:r>
              <a:rPr lang="en-US" sz="1500" dirty="0">
                <a:latin typeface="Century Gothic" panose="020B0502020202020204" pitchFamily="34" charset="0"/>
              </a:rPr>
              <a:t>419-930-2494</a:t>
            </a:r>
          </a:p>
          <a:p>
            <a:pPr marL="0" indent="0">
              <a:defRPr sz="1500">
                <a:effectLst>
                  <a:outerShdw blurRad="9525" dist="19050" dir="2700000" rotWithShape="0">
                    <a:srgbClr val="DDDDDD"/>
                  </a:outerShdw>
                </a:effectLst>
                <a:latin typeface="Bookman Old Style"/>
                <a:ea typeface="Bookman Old Style"/>
                <a:cs typeface="Bookman Old Style"/>
                <a:sym typeface="Bookman Old Style"/>
              </a:defRPr>
            </a:pPr>
            <a:endParaRPr lang="en-US" sz="1500" dirty="0"/>
          </a:p>
        </p:txBody>
      </p:sp>
    </p:spTree>
    <p:extLst>
      <p:ext uri="{BB962C8B-B14F-4D97-AF65-F5344CB8AC3E}">
        <p14:creationId xmlns:p14="http://schemas.microsoft.com/office/powerpoint/2010/main" val="3696778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upplemental Security Income (SSI)"/>
          <p:cNvSpPr txBox="1">
            <a:spLocks noGrp="1"/>
          </p:cNvSpPr>
          <p:nvPr>
            <p:ph type="title" idx="4294967295"/>
          </p:nvPr>
        </p:nvSpPr>
        <p:spPr>
          <a:xfrm>
            <a:off x="475055" y="336430"/>
            <a:ext cx="9712998" cy="831065"/>
          </a:xfrm>
          <a:prstGeom prst="rect">
            <a:avLst/>
          </a:prstGeom>
        </p:spPr>
        <p:txBody>
          <a:bodyPr vert="horz" lIns="91440" tIns="45720" rIns="91440" bIns="45720" rtlCol="0" anchor="t">
            <a:normAutofit/>
          </a:bodyPr>
          <a:lstStyle>
            <a:lvl1pPr>
              <a:defRPr sz="3200" b="1">
                <a:solidFill>
                  <a:srgbClr val="003399"/>
                </a:solidFill>
                <a:latin typeface="Bookman Old Style"/>
                <a:ea typeface="Bookman Old Style"/>
                <a:cs typeface="Bookman Old Style"/>
                <a:sym typeface="Bookman Old Style"/>
              </a:defRPr>
            </a:lvl1pPr>
          </a:lstStyle>
          <a:p>
            <a:r>
              <a:rPr lang="en-US" altLang="en-US" sz="3600" dirty="0">
                <a:solidFill>
                  <a:schemeClr val="tx1">
                    <a:lumMod val="85000"/>
                    <a:lumOff val="15000"/>
                  </a:schemeClr>
                </a:solidFill>
                <a:latin typeface="+mj-lt"/>
                <a:ea typeface="+mj-ea"/>
                <a:cs typeface="+mj-cs"/>
              </a:rPr>
              <a:t>Wide Range of Factors Influence Child Health</a:t>
            </a:r>
            <a:endParaRPr lang="en-US" sz="3600" dirty="0">
              <a:solidFill>
                <a:schemeClr val="tx1">
                  <a:lumMod val="85000"/>
                  <a:lumOff val="15000"/>
                </a:schemeClr>
              </a:solidFill>
              <a:latin typeface="+mj-lt"/>
              <a:ea typeface="+mj-ea"/>
              <a:cs typeface="+mj-cs"/>
            </a:endParaRPr>
          </a:p>
        </p:txBody>
      </p:sp>
      <p:graphicFrame>
        <p:nvGraphicFramePr>
          <p:cNvPr id="2" name="Diagram 1">
            <a:extLst>
              <a:ext uri="{FF2B5EF4-FFF2-40B4-BE49-F238E27FC236}">
                <a16:creationId xmlns:a16="http://schemas.microsoft.com/office/drawing/2014/main" id="{AA07CF8E-2EC5-4449-9FA9-78A0794AC06C}"/>
              </a:ext>
            </a:extLst>
          </p:cNvPr>
          <p:cNvGraphicFramePr/>
          <p:nvPr>
            <p:extLst>
              <p:ext uri="{D42A27DB-BD31-4B8C-83A1-F6EECF244321}">
                <p14:modId xmlns:p14="http://schemas.microsoft.com/office/powerpoint/2010/main" val="2020595817"/>
              </p:ext>
            </p:extLst>
          </p:nvPr>
        </p:nvGraphicFramePr>
        <p:xfrm>
          <a:off x="1497270" y="1167495"/>
          <a:ext cx="7668565" cy="4778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6" name="Group 75">
            <a:extLst>
              <a:ext uri="{FF2B5EF4-FFF2-40B4-BE49-F238E27FC236}">
                <a16:creationId xmlns:a16="http://schemas.microsoft.com/office/drawing/2014/main" id="{24A7DEE3-C2F7-4A9E-9176-8DE4E444348C}"/>
              </a:ext>
            </a:extLst>
          </p:cNvPr>
          <p:cNvGrpSpPr/>
          <p:nvPr/>
        </p:nvGrpSpPr>
        <p:grpSpPr>
          <a:xfrm>
            <a:off x="3750056" y="4561862"/>
            <a:ext cx="1581496" cy="1384348"/>
            <a:chOff x="4827361" y="2873519"/>
            <a:chExt cx="1820800" cy="1575206"/>
          </a:xfrm>
          <a:solidFill>
            <a:schemeClr val="tx2"/>
          </a:solidFill>
        </p:grpSpPr>
        <p:sp>
          <p:nvSpPr>
            <p:cNvPr id="78" name="Hexagon 77">
              <a:extLst>
                <a:ext uri="{FF2B5EF4-FFF2-40B4-BE49-F238E27FC236}">
                  <a16:creationId xmlns:a16="http://schemas.microsoft.com/office/drawing/2014/main" id="{E531BDB0-FA03-4138-8510-540A416D0FFD}"/>
                </a:ext>
              </a:extLst>
            </p:cNvPr>
            <p:cNvSpPr/>
            <p:nvPr/>
          </p:nvSpPr>
          <p:spPr>
            <a:xfrm>
              <a:off x="4827361" y="2873519"/>
              <a:ext cx="1820800" cy="1575206"/>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0" name="Hexagon 4">
              <a:extLst>
                <a:ext uri="{FF2B5EF4-FFF2-40B4-BE49-F238E27FC236}">
                  <a16:creationId xmlns:a16="http://schemas.microsoft.com/office/drawing/2014/main" id="{A33D9838-DE0E-42F2-B6FC-2D89333ED3F8}"/>
                </a:ext>
              </a:extLst>
            </p:cNvPr>
            <p:cNvSpPr txBox="1"/>
            <p:nvPr/>
          </p:nvSpPr>
          <p:spPr>
            <a:xfrm>
              <a:off x="5129106" y="3134564"/>
              <a:ext cx="1217310" cy="10531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Immigrant Status</a:t>
              </a:r>
            </a:p>
          </p:txBody>
        </p:sp>
      </p:grpSp>
    </p:spTree>
    <p:extLst>
      <p:ext uri="{BB962C8B-B14F-4D97-AF65-F5344CB8AC3E}">
        <p14:creationId xmlns:p14="http://schemas.microsoft.com/office/powerpoint/2010/main" val="35021337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1EC5-BF03-AA40-6A14-7CE299D5F109}"/>
              </a:ext>
            </a:extLst>
          </p:cNvPr>
          <p:cNvSpPr>
            <a:spLocks noGrp="1"/>
          </p:cNvSpPr>
          <p:nvPr>
            <p:ph type="title"/>
          </p:nvPr>
        </p:nvSpPr>
        <p:spPr/>
        <p:txBody>
          <a:bodyPr/>
          <a:lstStyle/>
          <a:p>
            <a:r>
              <a:rPr lang="en-US" dirty="0">
                <a:latin typeface="Century Gothic" panose="020B0502020202020204" pitchFamily="34" charset="0"/>
              </a:rPr>
              <a:t>Supplemental Security Income</a:t>
            </a:r>
            <a:r>
              <a:rPr lang="en-US" dirty="0">
                <a:latin typeface="Century Gothic" panose="020B0502020202020204" pitchFamily="34" charset="0"/>
                <a:sym typeface="Gill Sans MT"/>
              </a:rPr>
              <a:t> </a:t>
            </a:r>
            <a:endParaRPr lang="en-US" dirty="0"/>
          </a:p>
        </p:txBody>
      </p:sp>
      <p:sp>
        <p:nvSpPr>
          <p:cNvPr id="3" name="Content Placeholder 2">
            <a:extLst>
              <a:ext uri="{FF2B5EF4-FFF2-40B4-BE49-F238E27FC236}">
                <a16:creationId xmlns:a16="http://schemas.microsoft.com/office/drawing/2014/main" id="{2CF8A1C1-B06B-A8A5-1ACC-F24C438E288E}"/>
              </a:ext>
            </a:extLst>
          </p:cNvPr>
          <p:cNvSpPr>
            <a:spLocks noGrp="1"/>
          </p:cNvSpPr>
          <p:nvPr>
            <p:ph idx="1"/>
          </p:nvPr>
        </p:nvSpPr>
        <p:spPr/>
        <p:txBody>
          <a:bodyPr/>
          <a:lstStyle/>
          <a:p>
            <a:r>
              <a:rPr lang="en-US" sz="2800" dirty="0">
                <a:solidFill>
                  <a:schemeClr val="tx1"/>
                </a:solidFill>
                <a:latin typeface="Century Gothic" panose="020B0502020202020204" pitchFamily="34" charset="0"/>
              </a:rPr>
              <a:t>SSI (title XVI) provides for SSI payments to individuals, including children under age 18, who are disabled and have limited income and resources.</a:t>
            </a:r>
          </a:p>
          <a:p>
            <a:endParaRPr lang="en-US" dirty="0"/>
          </a:p>
        </p:txBody>
      </p:sp>
      <p:pic>
        <p:nvPicPr>
          <p:cNvPr id="4" name="Picture 3" descr="Logo, company name&#10;&#10;Description automatically generated">
            <a:extLst>
              <a:ext uri="{FF2B5EF4-FFF2-40B4-BE49-F238E27FC236}">
                <a16:creationId xmlns:a16="http://schemas.microsoft.com/office/drawing/2014/main" id="{AE3B70F9-2B48-2362-F789-A620A4553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654" y="3424338"/>
            <a:ext cx="3023605" cy="3023605"/>
          </a:xfrm>
          <a:prstGeom prst="rect">
            <a:avLst/>
          </a:prstGeom>
        </p:spPr>
      </p:pic>
    </p:spTree>
    <p:extLst>
      <p:ext uri="{BB962C8B-B14F-4D97-AF65-F5344CB8AC3E}">
        <p14:creationId xmlns:p14="http://schemas.microsoft.com/office/powerpoint/2010/main" val="72419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767E-E7F2-4A25-E133-02E590FFDFAF}"/>
              </a:ext>
            </a:extLst>
          </p:cNvPr>
          <p:cNvSpPr>
            <a:spLocks noGrp="1"/>
          </p:cNvSpPr>
          <p:nvPr>
            <p:ph type="title"/>
          </p:nvPr>
        </p:nvSpPr>
        <p:spPr/>
        <p:txBody>
          <a:bodyPr/>
          <a:lstStyle/>
          <a:p>
            <a:r>
              <a:rPr lang="en-US" dirty="0"/>
              <a:t>Supplemental Security Income (SSI)</a:t>
            </a:r>
          </a:p>
        </p:txBody>
      </p:sp>
      <p:graphicFrame>
        <p:nvGraphicFramePr>
          <p:cNvPr id="4" name="A minimum monthly check paid to low-income aged, blind and disabled people.…">
            <a:extLst>
              <a:ext uri="{FF2B5EF4-FFF2-40B4-BE49-F238E27FC236}">
                <a16:creationId xmlns:a16="http://schemas.microsoft.com/office/drawing/2014/main" id="{B0CAEF24-6BB4-22F6-0690-D53BABA49F63}"/>
              </a:ext>
            </a:extLst>
          </p:cNvPr>
          <p:cNvGraphicFramePr>
            <a:graphicFrameLocks noGrp="1"/>
          </p:cNvGraphicFramePr>
          <p:nvPr>
            <p:ph idx="1"/>
            <p:extLst>
              <p:ext uri="{D42A27DB-BD31-4B8C-83A1-F6EECF244321}">
                <p14:modId xmlns:p14="http://schemas.microsoft.com/office/powerpoint/2010/main" val="2965163812"/>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519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EE2F-F18F-DF58-241B-DC9216C73328}"/>
              </a:ext>
            </a:extLst>
          </p:cNvPr>
          <p:cNvSpPr>
            <a:spLocks noGrp="1"/>
          </p:cNvSpPr>
          <p:nvPr>
            <p:ph type="title"/>
          </p:nvPr>
        </p:nvSpPr>
        <p:spPr>
          <a:xfrm>
            <a:off x="350520" y="410057"/>
            <a:ext cx="9285186" cy="541960"/>
          </a:xfrm>
        </p:spPr>
        <p:txBody>
          <a:bodyPr>
            <a:normAutofit fontScale="90000"/>
          </a:bodyPr>
          <a:lstStyle/>
          <a:p>
            <a:r>
              <a:rPr lang="en-US" dirty="0"/>
              <a:t>Purpose of Child SSI: Where does SSI fit in?</a:t>
            </a:r>
          </a:p>
        </p:txBody>
      </p:sp>
      <p:graphicFrame>
        <p:nvGraphicFramePr>
          <p:cNvPr id="5" name="Meets SSA Definition of Disability:…">
            <a:extLst>
              <a:ext uri="{FF2B5EF4-FFF2-40B4-BE49-F238E27FC236}">
                <a16:creationId xmlns:a16="http://schemas.microsoft.com/office/drawing/2014/main" id="{32679B34-8C2A-C172-4CF6-251CF49BA0AB}"/>
              </a:ext>
            </a:extLst>
          </p:cNvPr>
          <p:cNvGraphicFramePr>
            <a:graphicFrameLocks noGrp="1"/>
          </p:cNvGraphicFramePr>
          <p:nvPr>
            <p:ph idx="1"/>
            <p:extLst>
              <p:ext uri="{D42A27DB-BD31-4B8C-83A1-F6EECF244321}">
                <p14:modId xmlns:p14="http://schemas.microsoft.com/office/powerpoint/2010/main" val="992901724"/>
              </p:ext>
            </p:extLst>
          </p:nvPr>
        </p:nvGraphicFramePr>
        <p:xfrm>
          <a:off x="838200" y="1608138"/>
          <a:ext cx="8277225"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4540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78FB-C54A-C49D-2349-A5055F194F99}"/>
              </a:ext>
            </a:extLst>
          </p:cNvPr>
          <p:cNvSpPr>
            <a:spLocks noGrp="1"/>
          </p:cNvSpPr>
          <p:nvPr>
            <p:ph type="title"/>
          </p:nvPr>
        </p:nvSpPr>
        <p:spPr/>
        <p:txBody>
          <a:bodyPr/>
          <a:lstStyle/>
          <a:p>
            <a:r>
              <a:rPr lang="en-US" sz="3200" dirty="0">
                <a:solidFill>
                  <a:schemeClr val="tx2">
                    <a:lumMod val="75000"/>
                  </a:schemeClr>
                </a:solidFill>
                <a:latin typeface="+mj-lt"/>
                <a:ea typeface="+mj-ea"/>
                <a:cs typeface="+mj-cs"/>
              </a:rPr>
              <a:t>Medical Eligibility Standard</a:t>
            </a:r>
            <a:endParaRPr lang="en-US" dirty="0"/>
          </a:p>
        </p:txBody>
      </p:sp>
      <p:sp>
        <p:nvSpPr>
          <p:cNvPr id="3" name="Content Placeholder 2">
            <a:extLst>
              <a:ext uri="{FF2B5EF4-FFF2-40B4-BE49-F238E27FC236}">
                <a16:creationId xmlns:a16="http://schemas.microsoft.com/office/drawing/2014/main" id="{45218A23-8612-8795-5AAC-404F5A7EDD7B}"/>
              </a:ext>
            </a:extLst>
          </p:cNvPr>
          <p:cNvSpPr>
            <a:spLocks noGrp="1"/>
          </p:cNvSpPr>
          <p:nvPr>
            <p:ph idx="1"/>
          </p:nvPr>
        </p:nvSpPr>
        <p:spPr/>
        <p:txBody>
          <a:bodyPr>
            <a:normAutofit fontScale="92500" lnSpcReduction="10000"/>
          </a:bodyPr>
          <a:lstStyle/>
          <a:p>
            <a:pPr indent="-228600">
              <a:lnSpc>
                <a:spcPct val="90000"/>
              </a:lnSpc>
              <a:defRPr sz="2200" b="1">
                <a:latin typeface="Bookman Old Style"/>
                <a:ea typeface="Bookman Old Style"/>
                <a:cs typeface="Bookman Old Style"/>
                <a:sym typeface="Bookman Old Style"/>
              </a:defRPr>
            </a:pPr>
            <a:r>
              <a:rPr lang="en-US" sz="3500" dirty="0">
                <a:solidFill>
                  <a:schemeClr val="tx2">
                    <a:lumMod val="75000"/>
                  </a:schemeClr>
                </a:solidFill>
                <a:latin typeface="Century Gothic" panose="020B0502020202020204" pitchFamily="34" charset="0"/>
              </a:rPr>
              <a:t>Meets SSA Definition of Disability:</a:t>
            </a:r>
          </a:p>
          <a:p>
            <a:pPr marL="400050" indent="-285750">
              <a:lnSpc>
                <a:spcPct val="90000"/>
              </a:lnSpc>
              <a:defRPr sz="2200" b="1">
                <a:latin typeface="Bookman Old Style"/>
                <a:ea typeface="Bookman Old Style"/>
                <a:cs typeface="Bookman Old Style"/>
                <a:sym typeface="Bookman Old Style"/>
              </a:defRPr>
            </a:pPr>
            <a:r>
              <a:rPr lang="en-US" dirty="0">
                <a:solidFill>
                  <a:schemeClr val="tx2">
                    <a:lumMod val="75000"/>
                  </a:schemeClr>
                </a:solidFill>
                <a:latin typeface="Century Gothic" panose="020B0502020202020204" pitchFamily="34" charset="0"/>
              </a:rPr>
              <a:t>Adult applying for SSDI or SSI:  “</a:t>
            </a:r>
            <a:r>
              <a:rPr lang="en-US" i="1" dirty="0">
                <a:solidFill>
                  <a:schemeClr val="tx2">
                    <a:lumMod val="75000"/>
                  </a:schemeClr>
                </a:solidFill>
                <a:latin typeface="Century Gothic" panose="020B0502020202020204" pitchFamily="34" charset="0"/>
              </a:rPr>
              <a:t>inability to engage in any substantial gainful activity</a:t>
            </a:r>
            <a:r>
              <a:rPr lang="en-US" dirty="0">
                <a:solidFill>
                  <a:schemeClr val="tx2">
                    <a:lumMod val="75000"/>
                  </a:schemeClr>
                </a:solidFill>
                <a:latin typeface="Century Gothic" panose="020B0502020202020204" pitchFamily="34" charset="0"/>
              </a:rPr>
              <a:t> by reason of any medically determinable physical or mental impairment(s) which can be expected to result in death or … has lasted or can be expected to last for a continuous period of not less than 12 months.” </a:t>
            </a:r>
            <a:br>
              <a:rPr lang="en-US" dirty="0">
                <a:solidFill>
                  <a:schemeClr val="tx2">
                    <a:lumMod val="75000"/>
                  </a:schemeClr>
                </a:solidFill>
                <a:latin typeface="Century Gothic" panose="020B0502020202020204" pitchFamily="34" charset="0"/>
              </a:rPr>
            </a:br>
            <a:r>
              <a:rPr lang="en-US" dirty="0">
                <a:solidFill>
                  <a:schemeClr val="tx2">
                    <a:lumMod val="75000"/>
                  </a:schemeClr>
                </a:solidFill>
                <a:latin typeface="Century Gothic" panose="020B0502020202020204" pitchFamily="34" charset="0"/>
              </a:rPr>
              <a:t>( Some claims are screened out due to failure to meet the 12-month requirement.) </a:t>
            </a:r>
            <a:br>
              <a:rPr lang="en-US" dirty="0">
                <a:solidFill>
                  <a:schemeClr val="tx2">
                    <a:lumMod val="75000"/>
                  </a:schemeClr>
                </a:solidFill>
                <a:latin typeface="Century Gothic" panose="020B0502020202020204" pitchFamily="34" charset="0"/>
              </a:rPr>
            </a:br>
            <a:endParaRPr lang="en-US" i="1" dirty="0">
              <a:solidFill>
                <a:schemeClr val="tx2">
                  <a:lumMod val="75000"/>
                </a:schemeClr>
              </a:solidFill>
              <a:latin typeface="Century Gothic" panose="020B0502020202020204" pitchFamily="34" charset="0"/>
            </a:endParaRPr>
          </a:p>
          <a:p>
            <a:pPr marL="400050" indent="-285750">
              <a:lnSpc>
                <a:spcPct val="90000"/>
              </a:lnSpc>
              <a:defRPr sz="2200" b="1">
                <a:latin typeface="Bookman Old Style"/>
                <a:ea typeface="Bookman Old Style"/>
                <a:cs typeface="Bookman Old Style"/>
                <a:sym typeface="Bookman Old Style"/>
              </a:defRPr>
            </a:pPr>
            <a:r>
              <a:rPr lang="en-US" dirty="0">
                <a:solidFill>
                  <a:schemeClr val="tx2">
                    <a:lumMod val="75000"/>
                  </a:schemeClr>
                </a:solidFill>
                <a:latin typeface="Century Gothic" panose="020B0502020202020204" pitchFamily="34" charset="0"/>
              </a:rPr>
              <a:t>Child &lt; 18 yrs applying for SSI:  “has a medically determinable physical or mental impairment or combination of impairments that causes </a:t>
            </a:r>
            <a:r>
              <a:rPr lang="en-US" i="1" dirty="0">
                <a:solidFill>
                  <a:schemeClr val="tx2">
                    <a:lumMod val="75000"/>
                  </a:schemeClr>
                </a:solidFill>
                <a:latin typeface="Century Gothic" panose="020B0502020202020204" pitchFamily="34" charset="0"/>
              </a:rPr>
              <a:t>marked and severe functional limitations</a:t>
            </a:r>
            <a:r>
              <a:rPr lang="en-US" dirty="0">
                <a:solidFill>
                  <a:schemeClr val="tx2">
                    <a:lumMod val="75000"/>
                  </a:schemeClr>
                </a:solidFill>
                <a:latin typeface="Century Gothic" panose="020B0502020202020204" pitchFamily="34" charset="0"/>
              </a:rPr>
              <a:t>, and…can be expected to cause death </a:t>
            </a:r>
            <a:br>
              <a:rPr lang="en-US" dirty="0">
                <a:solidFill>
                  <a:schemeClr val="tx2">
                    <a:lumMod val="75000"/>
                  </a:schemeClr>
                </a:solidFill>
                <a:latin typeface="Century Gothic" panose="020B0502020202020204" pitchFamily="34" charset="0"/>
              </a:rPr>
            </a:br>
            <a:r>
              <a:rPr lang="en-US" dirty="0">
                <a:solidFill>
                  <a:schemeClr val="tx2">
                    <a:lumMod val="75000"/>
                  </a:schemeClr>
                </a:solidFill>
                <a:latin typeface="Century Gothic" panose="020B0502020202020204" pitchFamily="34" charset="0"/>
              </a:rPr>
              <a:t>or … has lasted or can be expected to last for a continuous period of not less than 12 months.</a:t>
            </a:r>
          </a:p>
          <a:p>
            <a:endParaRPr lang="en-US" dirty="0"/>
          </a:p>
        </p:txBody>
      </p:sp>
    </p:spTree>
    <p:extLst>
      <p:ext uri="{BB962C8B-B14F-4D97-AF65-F5344CB8AC3E}">
        <p14:creationId xmlns:p14="http://schemas.microsoft.com/office/powerpoint/2010/main" val="1892267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DC0B-ADD5-3B49-4A88-070AAA44029A}"/>
              </a:ext>
            </a:extLst>
          </p:cNvPr>
          <p:cNvSpPr>
            <a:spLocks noGrp="1"/>
          </p:cNvSpPr>
          <p:nvPr>
            <p:ph type="title"/>
          </p:nvPr>
        </p:nvSpPr>
        <p:spPr/>
        <p:txBody>
          <a:bodyPr/>
          <a:lstStyle/>
          <a:p>
            <a:r>
              <a:rPr lang="en-US" dirty="0"/>
              <a:t>Step 1: Substantial Gainful Activity?</a:t>
            </a:r>
          </a:p>
        </p:txBody>
      </p:sp>
      <p:sp>
        <p:nvSpPr>
          <p:cNvPr id="3" name="Content Placeholder 2">
            <a:extLst>
              <a:ext uri="{FF2B5EF4-FFF2-40B4-BE49-F238E27FC236}">
                <a16:creationId xmlns:a16="http://schemas.microsoft.com/office/drawing/2014/main" id="{955DA1E2-2ABD-C8E1-5E1B-469DD7736EBD}"/>
              </a:ext>
            </a:extLst>
          </p:cNvPr>
          <p:cNvSpPr>
            <a:spLocks noGrp="1"/>
          </p:cNvSpPr>
          <p:nvPr>
            <p:ph idx="1"/>
          </p:nvPr>
        </p:nvSpPr>
        <p:spPr/>
        <p:txBody>
          <a:bodyPr>
            <a:normAutofit lnSpcReduction="10000"/>
          </a:bodyPr>
          <a:lstStyle/>
          <a:p>
            <a:pPr marL="336042" indent="-228600">
              <a:lnSpc>
                <a:spcPct val="90000"/>
              </a:lnSpc>
              <a:buSzPct val="120000"/>
              <a:defRPr sz="2156" b="1">
                <a:latin typeface="Bookman Old Style"/>
                <a:ea typeface="Bookman Old Style"/>
                <a:cs typeface="Bookman Old Style"/>
                <a:sym typeface="Bookman Old Style"/>
              </a:defRPr>
            </a:pPr>
            <a:r>
              <a:rPr lang="en-US" dirty="0">
                <a:latin typeface="Century Gothic" panose="020B0502020202020204" pitchFamily="34" charset="0"/>
              </a:rPr>
              <a:t>Substantial = </a:t>
            </a:r>
            <a:r>
              <a:rPr lang="en-US" i="1" dirty="0">
                <a:latin typeface="Century Gothic" panose="020B0502020202020204" pitchFamily="34" charset="0"/>
              </a:rPr>
              <a:t>perform significant physical or mental duties productive in nature.</a:t>
            </a:r>
          </a:p>
          <a:p>
            <a:pPr marL="336042" indent="-228600">
              <a:lnSpc>
                <a:spcPct val="90000"/>
              </a:lnSpc>
              <a:buSzPct val="120000"/>
              <a:defRPr sz="1372" i="1">
                <a:latin typeface="Bookman Old Style"/>
                <a:ea typeface="Bookman Old Style"/>
                <a:cs typeface="Bookman Old Style"/>
                <a:sym typeface="Bookman Old Style"/>
              </a:defRPr>
            </a:pPr>
            <a:endParaRPr lang="en-US" i="1" dirty="0">
              <a:latin typeface="Century Gothic" panose="020B0502020202020204" pitchFamily="34" charset="0"/>
            </a:endParaRPr>
          </a:p>
          <a:p>
            <a:pPr marL="336042" indent="-228600">
              <a:lnSpc>
                <a:spcPct val="90000"/>
              </a:lnSpc>
              <a:buSzPct val="120000"/>
              <a:defRPr sz="2156" b="1">
                <a:latin typeface="Bookman Old Style"/>
                <a:ea typeface="Bookman Old Style"/>
                <a:cs typeface="Bookman Old Style"/>
                <a:sym typeface="Bookman Old Style"/>
              </a:defRPr>
            </a:pPr>
            <a:r>
              <a:rPr lang="en-US" dirty="0">
                <a:latin typeface="Century Gothic" panose="020B0502020202020204" pitchFamily="34" charset="0"/>
              </a:rPr>
              <a:t>Gainful = </a:t>
            </a:r>
            <a:r>
              <a:rPr lang="en-US" i="1" dirty="0">
                <a:latin typeface="Century Gothic" panose="020B0502020202020204" pitchFamily="34" charset="0"/>
              </a:rPr>
              <a:t>work usually done for pay or profit, whether or not it's realized, licit or illicit.</a:t>
            </a:r>
            <a:r>
              <a:rPr lang="en-US" dirty="0">
                <a:latin typeface="Century Gothic" panose="020B0502020202020204" pitchFamily="34" charset="0"/>
              </a:rPr>
              <a:t> </a:t>
            </a:r>
          </a:p>
          <a:p>
            <a:pPr marL="336042" indent="-228600">
              <a:lnSpc>
                <a:spcPct val="90000"/>
              </a:lnSpc>
              <a:buSzPct val="120000"/>
              <a:defRPr sz="1372" b="1">
                <a:latin typeface="Bookman Old Style"/>
                <a:ea typeface="Bookman Old Style"/>
                <a:cs typeface="Bookman Old Style"/>
                <a:sym typeface="Bookman Old Style"/>
              </a:defRPr>
            </a:pPr>
            <a:endParaRPr lang="en-US" dirty="0">
              <a:latin typeface="Century Gothic" panose="020B0502020202020204" pitchFamily="34" charset="0"/>
            </a:endParaRPr>
          </a:p>
          <a:p>
            <a:pPr marL="336042" indent="-228600">
              <a:lnSpc>
                <a:spcPct val="90000"/>
              </a:lnSpc>
              <a:buSzPct val="120000"/>
              <a:defRPr sz="2156" b="1">
                <a:latin typeface="Bookman Old Style"/>
                <a:ea typeface="Bookman Old Style"/>
                <a:cs typeface="Bookman Old Style"/>
                <a:sym typeface="Bookman Old Style"/>
              </a:defRPr>
            </a:pPr>
            <a:r>
              <a:rPr lang="en-US" dirty="0">
                <a:latin typeface="Century Gothic" panose="020B0502020202020204" pitchFamily="34" charset="0"/>
              </a:rPr>
              <a:t>Significant duties = </a:t>
            </a:r>
            <a:r>
              <a:rPr lang="en-US" i="1" dirty="0">
                <a:latin typeface="Century Gothic" panose="020B0502020202020204" pitchFamily="34" charset="0"/>
              </a:rPr>
              <a:t>have a degree of economic value.</a:t>
            </a:r>
          </a:p>
          <a:p>
            <a:pPr marL="107442" indent="0">
              <a:lnSpc>
                <a:spcPct val="90000"/>
              </a:lnSpc>
              <a:buSzTx/>
              <a:buNone/>
              <a:defRPr sz="1960" i="1">
                <a:latin typeface="Bookman Old Style"/>
                <a:ea typeface="Bookman Old Style"/>
                <a:cs typeface="Bookman Old Style"/>
                <a:sym typeface="Bookman Old Style"/>
              </a:defRPr>
            </a:pPr>
            <a:endParaRPr lang="en-US" dirty="0">
              <a:latin typeface="Century Gothic" panose="020B0502020202020204" pitchFamily="34" charset="0"/>
            </a:endParaRPr>
          </a:p>
          <a:p>
            <a:pPr marL="336042" indent="-228600">
              <a:lnSpc>
                <a:spcPct val="90000"/>
              </a:lnSpc>
              <a:buSzPct val="120000"/>
              <a:defRPr sz="2156" b="1">
                <a:latin typeface="Bookman Old Style"/>
                <a:ea typeface="Bookman Old Style"/>
                <a:cs typeface="Bookman Old Style"/>
                <a:sym typeface="Bookman Old Style"/>
              </a:defRPr>
            </a:pPr>
            <a:r>
              <a:rPr lang="en-US" dirty="0">
                <a:latin typeface="Century Gothic" panose="020B0502020202020204" pitchFamily="34" charset="0"/>
              </a:rPr>
              <a:t>Set by SSA, applied nationally, updated yearly: </a:t>
            </a:r>
            <a:r>
              <a:rPr lang="en-US" i="1" dirty="0">
                <a:latin typeface="Century Gothic" panose="020B0502020202020204" pitchFamily="34" charset="0"/>
              </a:rPr>
              <a:t>gross monthly wages of $1620 if not blind, $2700 if blind in 2025. </a:t>
            </a:r>
          </a:p>
          <a:p>
            <a:pPr marL="336042" indent="-228600">
              <a:lnSpc>
                <a:spcPct val="90000"/>
              </a:lnSpc>
              <a:buSzPct val="120000"/>
              <a:defRPr sz="1372" i="1">
                <a:latin typeface="Bookman Old Style"/>
                <a:ea typeface="Bookman Old Style"/>
                <a:cs typeface="Bookman Old Style"/>
                <a:sym typeface="Bookman Old Style"/>
              </a:defRPr>
            </a:pPr>
            <a:endParaRPr lang="en-US" i="1" dirty="0">
              <a:latin typeface="Century Gothic" panose="020B0502020202020204" pitchFamily="34" charset="0"/>
            </a:endParaRPr>
          </a:p>
          <a:p>
            <a:pPr marL="336042" indent="-228600">
              <a:lnSpc>
                <a:spcPct val="90000"/>
              </a:lnSpc>
              <a:buSzPct val="120000"/>
              <a:defRPr sz="2156" b="1">
                <a:latin typeface="Bookman Old Style"/>
                <a:ea typeface="Bookman Old Style"/>
                <a:cs typeface="Bookman Old Style"/>
                <a:sym typeface="Bookman Old Style"/>
              </a:defRPr>
            </a:pPr>
            <a:r>
              <a:rPr lang="en-US" dirty="0">
                <a:latin typeface="Century Gothic" panose="020B0502020202020204" pitchFamily="34" charset="0"/>
              </a:rPr>
              <a:t>Individuals working at Substantial Gainful Level (SGA) are “not disabled”. </a:t>
            </a:r>
            <a:r>
              <a:rPr lang="en-US" i="1" dirty="0">
                <a:latin typeface="Century Gothic" panose="020B0502020202020204" pitchFamily="34" charset="0"/>
              </a:rPr>
              <a:t>(There are some exceptions)</a:t>
            </a:r>
          </a:p>
          <a:p>
            <a:endParaRPr lang="en-US" dirty="0"/>
          </a:p>
        </p:txBody>
      </p:sp>
    </p:spTree>
    <p:extLst>
      <p:ext uri="{BB962C8B-B14F-4D97-AF65-F5344CB8AC3E}">
        <p14:creationId xmlns:p14="http://schemas.microsoft.com/office/powerpoint/2010/main" val="162698254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ions xmlns="73eb695d-489d-476f-b161-a194950472ad">To download, please hover over the title, click the circle to the left, then click Download on the top menu. Do not make edits directly on SharePoint or open in Browser or App.</Directions>
    <TaxCatchAll xmlns="4a60f2b2-4f66-485a-94bd-09cea5b2ab10" xsi:nil="true"/>
    <lcf76f155ced4ddcb4097134ff3c332f xmlns="73eb695d-489d-476f-b161-a194950472a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C85236CE864E43A4ECA1C8181A7FF4" ma:contentTypeVersion="13" ma:contentTypeDescription="Create a new document." ma:contentTypeScope="" ma:versionID="ce11f755485f9cf05d97e8fcbbbafd16">
  <xsd:schema xmlns:xsd="http://www.w3.org/2001/XMLSchema" xmlns:xs="http://www.w3.org/2001/XMLSchema" xmlns:p="http://schemas.microsoft.com/office/2006/metadata/properties" xmlns:ns2="73eb695d-489d-476f-b161-a194950472ad" xmlns:ns3="4a60f2b2-4f66-485a-94bd-09cea5b2ab10" targetNamespace="http://schemas.microsoft.com/office/2006/metadata/properties" ma:root="true" ma:fieldsID="47a7eb20c09eb18559b66452338eb262" ns2:_="" ns3:_="">
    <xsd:import namespace="73eb695d-489d-476f-b161-a194950472ad"/>
    <xsd:import namespace="4a60f2b2-4f66-485a-94bd-09cea5b2ab1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Direction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b695d-489d-476f-b161-a194950472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cb70334-21d3-4fd6-ab74-6990df2bf86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Directions" ma:index="16" nillable="true" ma:displayName="Directions" ma:description="To download, please hover over the title, click the circle to the left, then click Download on the top menu. Do not make edits directly on SharePoint or open in Browser or App." ma:format="Dropdown" ma:internalName="Directions">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60f2b2-4f66-485a-94bd-09cea5b2ab1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9b52910-1445-417c-9db4-1349e0899449}" ma:internalName="TaxCatchAll" ma:showField="CatchAllData" ma:web="4a60f2b2-4f66-485a-94bd-09cea5b2ab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012303-7442-4059-8F27-BBED956BCA5D}">
  <ds:schemaRefs>
    <ds:schemaRef ds:uri="http://schemas.microsoft.com/sharepoint/v3/contenttype/forms"/>
  </ds:schemaRefs>
</ds:datastoreItem>
</file>

<file path=customXml/itemProps2.xml><?xml version="1.0" encoding="utf-8"?>
<ds:datastoreItem xmlns:ds="http://schemas.openxmlformats.org/officeDocument/2006/customXml" ds:itemID="{FBFCC61B-E03A-492A-990E-8AA5FE44B3E6}">
  <ds:schemaRefs>
    <ds:schemaRef ds:uri="http://schemas.microsoft.com/office/2006/documentManagement/types"/>
    <ds:schemaRef ds:uri="4a60f2b2-4f66-485a-94bd-09cea5b2ab10"/>
    <ds:schemaRef ds:uri="http://purl.org/dc/elements/1.1/"/>
    <ds:schemaRef ds:uri="http://purl.org/dc/terms/"/>
    <ds:schemaRef ds:uri="http://purl.org/dc/dcmitype/"/>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73eb695d-489d-476f-b161-a194950472ad"/>
  </ds:schemaRefs>
</ds:datastoreItem>
</file>

<file path=customXml/itemProps3.xml><?xml version="1.0" encoding="utf-8"?>
<ds:datastoreItem xmlns:ds="http://schemas.openxmlformats.org/officeDocument/2006/customXml" ds:itemID="{3B89B37E-167F-4126-B0FC-1D615305FA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b695d-489d-476f-b161-a194950472ad"/>
    <ds:schemaRef ds:uri="4a60f2b2-4f66-485a-94bd-09cea5b2ab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1501</TotalTime>
  <Words>2161</Words>
  <Application>Microsoft Office PowerPoint</Application>
  <PresentationFormat>Widescreen</PresentationFormat>
  <Paragraphs>220</Paragraphs>
  <Slides>39</Slides>
  <Notes>1</Notes>
  <HiddenSlides>0</HiddenSlides>
  <MMClips>0</MMClips>
  <ScaleCrop>false</ScaleCrop>
  <HeadingPairs>
    <vt:vector size="6" baseType="variant">
      <vt:variant>
        <vt:lpstr>Fonts Used</vt:lpstr>
      </vt:variant>
      <vt:variant>
        <vt:i4>5</vt:i4>
      </vt:variant>
      <vt:variant>
        <vt:lpstr>Theme</vt:lpstr>
      </vt:variant>
      <vt:variant>
        <vt:i4>28</vt:i4>
      </vt:variant>
      <vt:variant>
        <vt:lpstr>Slide Titles</vt:lpstr>
      </vt:variant>
      <vt:variant>
        <vt:i4>39</vt:i4>
      </vt:variant>
    </vt:vector>
  </HeadingPairs>
  <TitlesOfParts>
    <vt:vector size="72" baseType="lpstr">
      <vt:lpstr>Aptos</vt:lpstr>
      <vt:lpstr>Arial</vt:lpstr>
      <vt:lpstr>Arial Black</vt:lpstr>
      <vt:lpstr>Century Gothic</vt:lpstr>
      <vt:lpstr>Wingdings</vt:lpstr>
      <vt:lpstr>1_Office Theme</vt:lpstr>
      <vt:lpstr>Custom Design</vt:lpstr>
      <vt:lpstr>1_Custom Design</vt:lpstr>
      <vt:lpstr>26_Custom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Childhood Disability Benefits (SSI):  Ensuring Support for Children in Poverty </vt:lpstr>
      <vt:lpstr>Poverty &amp; Health</vt:lpstr>
      <vt:lpstr>Poor Health Causes Poverty</vt:lpstr>
      <vt:lpstr>Wide Range of Factors Influence Child Health</vt:lpstr>
      <vt:lpstr>Supplemental Security Income </vt:lpstr>
      <vt:lpstr>Supplemental Security Income (SSI)</vt:lpstr>
      <vt:lpstr>Purpose of Child SSI: Where does SSI fit in?</vt:lpstr>
      <vt:lpstr>Medical Eligibility Standard</vt:lpstr>
      <vt:lpstr>Step 1: Substantial Gainful Activity?</vt:lpstr>
      <vt:lpstr>Step 2: Severe Impairment</vt:lpstr>
      <vt:lpstr>Step 3: Children’s SSI Process</vt:lpstr>
      <vt:lpstr>Step 3 (continued): Meets or Equals a Listing</vt:lpstr>
      <vt:lpstr>Step 3 (continued): Meets or Equals a Listing</vt:lpstr>
      <vt:lpstr>Functional Equivalence</vt:lpstr>
      <vt:lpstr>Functional Equivalence (continued)</vt:lpstr>
      <vt:lpstr>Functional Equivalence (continued)</vt:lpstr>
      <vt:lpstr>Functional Equivalence (continued)</vt:lpstr>
      <vt:lpstr>Functional Equivalence (continued)</vt:lpstr>
      <vt:lpstr>Functional Equivalence (continued)</vt:lpstr>
      <vt:lpstr>PowerPoint Presentation</vt:lpstr>
      <vt:lpstr>Domains of Functioning Examples  (child between age 3-6)</vt:lpstr>
      <vt:lpstr>Domains of Functioning (continued)</vt:lpstr>
      <vt:lpstr>Domains of Functioning (continued)</vt:lpstr>
      <vt:lpstr>Domains of Functioning (continued)</vt:lpstr>
      <vt:lpstr>Domains of Functioning (continued)</vt:lpstr>
      <vt:lpstr>Domains of Functioning (continued)</vt:lpstr>
      <vt:lpstr>Case Example #1</vt:lpstr>
      <vt:lpstr>Case Example #2</vt:lpstr>
      <vt:lpstr> Appeals Process</vt:lpstr>
      <vt:lpstr>Appeals Process (continued)</vt:lpstr>
      <vt:lpstr>Periodic Review of Eligibility and Cessation</vt:lpstr>
      <vt:lpstr>Periodic Review of Eligibility and Cessation (continued)</vt:lpstr>
      <vt:lpstr>Periodic Review of Eligibility and Cessation (continued)</vt:lpstr>
      <vt:lpstr>Periodic Review of Eligibility and Cessation (continued)</vt:lpstr>
      <vt:lpstr>Periodic Review of Eligibility and Cessation (continued)</vt:lpstr>
      <vt:lpstr>Rights upon Cessation</vt:lpstr>
      <vt:lpstr>Questions?</vt:lpstr>
      <vt:lpstr>ABLE &amp; LAWO Service Areas</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Kuhr, Allison</dc:creator>
  <cp:lastModifiedBy>Moog, Jennifer</cp:lastModifiedBy>
  <cp:revision>6</cp:revision>
  <dcterms:created xsi:type="dcterms:W3CDTF">2022-10-04T17:22:34Z</dcterms:created>
  <dcterms:modified xsi:type="dcterms:W3CDTF">2024-12-13T15:36:40Z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0x01010037C85236CE864E43A4ECA1C8181A7FF4</vt:lpwstr>
  </property>
</Properties>
</file>